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5"/>
  </p:notesMasterIdLst>
  <p:sldIdLst>
    <p:sldId id="256" r:id="rId2"/>
    <p:sldId id="410" r:id="rId3"/>
    <p:sldId id="273" r:id="rId4"/>
    <p:sldId id="377" r:id="rId5"/>
    <p:sldId id="412" r:id="rId6"/>
    <p:sldId id="413" r:id="rId7"/>
    <p:sldId id="307" r:id="rId8"/>
    <p:sldId id="414" r:id="rId9"/>
    <p:sldId id="415" r:id="rId10"/>
    <p:sldId id="416" r:id="rId11"/>
    <p:sldId id="417" r:id="rId12"/>
    <p:sldId id="439" r:id="rId13"/>
    <p:sldId id="418" r:id="rId14"/>
    <p:sldId id="348" r:id="rId15"/>
    <p:sldId id="419" r:id="rId16"/>
    <p:sldId id="420" r:id="rId17"/>
    <p:sldId id="422" r:id="rId18"/>
    <p:sldId id="423" r:id="rId19"/>
    <p:sldId id="424" r:id="rId20"/>
    <p:sldId id="426" r:id="rId21"/>
    <p:sldId id="427" r:id="rId22"/>
    <p:sldId id="428" r:id="rId23"/>
    <p:sldId id="429" r:id="rId24"/>
    <p:sldId id="425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</p:sldIdLst>
  <p:sldSz cx="12192000" cy="6858000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FF"/>
    <a:srgbClr val="00FF00"/>
    <a:srgbClr val="FF6600"/>
    <a:srgbClr val="30B5F0"/>
    <a:srgbClr val="EBAE3F"/>
    <a:srgbClr val="FFFF99"/>
    <a:srgbClr val="CCFFCC"/>
    <a:srgbClr val="00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>
      <p:cViewPr varScale="1">
        <p:scale>
          <a:sx n="71" d="100"/>
          <a:sy n="71" d="100"/>
        </p:scale>
        <p:origin x="594" y="60"/>
      </p:cViewPr>
      <p:guideLst>
        <p:guide orient="horz" pos="2160"/>
        <p:guide pos="34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BC372-1469-4538-BEA9-14EF254DACCF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F36CCC-31F0-4853-8161-A9D921BC3FDB}">
      <dgm:prSet phldrT="[Текст]" custT="1"/>
      <dgm:spPr/>
      <dgm:t>
        <a:bodyPr/>
        <a:lstStyle/>
        <a:p>
          <a:r>
            <a:rPr lang="ru-RU" sz="2400" b="1" dirty="0" smtClean="0"/>
            <a:t>отличительные черты</a:t>
          </a:r>
          <a:endParaRPr lang="ru-RU" sz="2400" b="1" dirty="0"/>
        </a:p>
      </dgm:t>
    </dgm:pt>
    <dgm:pt modelId="{7FD74AA9-8543-477A-8A56-ACFED5E10ACC}" type="parTrans" cxnId="{7D40A6EA-75E2-40A9-807F-4B8F24B9ACDE}">
      <dgm:prSet/>
      <dgm:spPr/>
      <dgm:t>
        <a:bodyPr/>
        <a:lstStyle/>
        <a:p>
          <a:endParaRPr lang="ru-RU"/>
        </a:p>
      </dgm:t>
    </dgm:pt>
    <dgm:pt modelId="{7C897418-2E74-4A69-9D26-BADC5F58ECF0}" type="sibTrans" cxnId="{7D40A6EA-75E2-40A9-807F-4B8F24B9ACDE}">
      <dgm:prSet/>
      <dgm:spPr/>
      <dgm:t>
        <a:bodyPr/>
        <a:lstStyle/>
        <a:p>
          <a:endParaRPr lang="ru-RU"/>
        </a:p>
      </dgm:t>
    </dgm:pt>
    <dgm:pt modelId="{F0442700-49E6-485B-82FA-4FF53F57049B}">
      <dgm:prSet phldrT="[Текст]" custT="1"/>
      <dgm:spPr>
        <a:gradFill flip="none" rotWithShape="1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2400" dirty="0" smtClean="0"/>
            <a:t>интерактивность </a:t>
          </a:r>
          <a:endParaRPr lang="ru-RU" sz="2400" dirty="0"/>
        </a:p>
      </dgm:t>
    </dgm:pt>
    <dgm:pt modelId="{9B9983AA-8FD1-4F86-A478-095570AC7AD3}" type="parTrans" cxnId="{78001D37-E5FB-459C-A9D6-DF0AC5BD4F26}">
      <dgm:prSet/>
      <dgm:spPr/>
      <dgm:t>
        <a:bodyPr/>
        <a:lstStyle/>
        <a:p>
          <a:endParaRPr lang="ru-RU"/>
        </a:p>
      </dgm:t>
    </dgm:pt>
    <dgm:pt modelId="{3E9674A5-6C48-4A24-9929-51E546BEE73B}" type="sibTrans" cxnId="{78001D37-E5FB-459C-A9D6-DF0AC5BD4F26}">
      <dgm:prSet/>
      <dgm:spPr/>
      <dgm:t>
        <a:bodyPr/>
        <a:lstStyle/>
        <a:p>
          <a:endParaRPr lang="ru-RU"/>
        </a:p>
      </dgm:t>
    </dgm:pt>
    <dgm:pt modelId="{09A9CC21-FA33-4BF5-857F-8965006C9C50}">
      <dgm:prSet phldrT="[Текст]"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sz="2400" dirty="0" smtClean="0"/>
            <a:t>технологичность</a:t>
          </a:r>
          <a:endParaRPr lang="ru-RU" sz="2400" dirty="0"/>
        </a:p>
      </dgm:t>
    </dgm:pt>
    <dgm:pt modelId="{1CA9CF2D-7C91-43A7-832C-1E8DCC27E36B}" type="parTrans" cxnId="{CC18076B-FEC9-433C-8E58-2DFB50C566F2}">
      <dgm:prSet/>
      <dgm:spPr/>
      <dgm:t>
        <a:bodyPr/>
        <a:lstStyle/>
        <a:p>
          <a:endParaRPr lang="ru-RU"/>
        </a:p>
      </dgm:t>
    </dgm:pt>
    <dgm:pt modelId="{BCFBABAD-FCB6-4C89-9700-007565208D0F}" type="sibTrans" cxnId="{CC18076B-FEC9-433C-8E58-2DFB50C566F2}">
      <dgm:prSet/>
      <dgm:spPr/>
      <dgm:t>
        <a:bodyPr/>
        <a:lstStyle/>
        <a:p>
          <a:endParaRPr lang="ru-RU"/>
        </a:p>
      </dgm:t>
    </dgm:pt>
    <dgm:pt modelId="{378351D1-06E1-4AED-B4A8-CBC369C8AEDA}">
      <dgm:prSet phldrT="[Текст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ru-RU" sz="2400" dirty="0" err="1" smtClean="0"/>
            <a:t>алгоритмичность</a:t>
          </a:r>
          <a:endParaRPr lang="ru-RU" sz="2400" dirty="0"/>
        </a:p>
      </dgm:t>
    </dgm:pt>
    <dgm:pt modelId="{5226AEF3-3C6B-40CC-B10D-9F1028A565EC}" type="parTrans" cxnId="{F7F6704A-8B5C-465C-9AF9-2636AEA0E4F7}">
      <dgm:prSet/>
      <dgm:spPr/>
      <dgm:t>
        <a:bodyPr/>
        <a:lstStyle/>
        <a:p>
          <a:endParaRPr lang="ru-RU"/>
        </a:p>
      </dgm:t>
    </dgm:pt>
    <dgm:pt modelId="{10141D16-A139-4575-9915-7F1BF9A90368}" type="sibTrans" cxnId="{F7F6704A-8B5C-465C-9AF9-2636AEA0E4F7}">
      <dgm:prSet/>
      <dgm:spPr/>
      <dgm:t>
        <a:bodyPr/>
        <a:lstStyle/>
        <a:p>
          <a:endParaRPr lang="ru-RU"/>
        </a:p>
      </dgm:t>
    </dgm:pt>
    <dgm:pt modelId="{73FC1FEB-56F1-403E-96DF-0FD3CDA43681}">
      <dgm:prSet phldrT="[Текст]" phldr="1"/>
      <dgm:spPr/>
      <dgm:t>
        <a:bodyPr/>
        <a:lstStyle/>
        <a:p>
          <a:endParaRPr lang="ru-RU"/>
        </a:p>
      </dgm:t>
    </dgm:pt>
    <dgm:pt modelId="{6013D2A3-2AF4-4908-9FAB-C56307C51605}" type="parTrans" cxnId="{B650C496-1513-46D2-8A36-984B5C6D333A}">
      <dgm:prSet/>
      <dgm:spPr/>
      <dgm:t>
        <a:bodyPr/>
        <a:lstStyle/>
        <a:p>
          <a:endParaRPr lang="ru-RU"/>
        </a:p>
      </dgm:t>
    </dgm:pt>
    <dgm:pt modelId="{786983C8-432F-4A3C-999A-F665C573C86F}" type="sibTrans" cxnId="{B650C496-1513-46D2-8A36-984B5C6D333A}">
      <dgm:prSet/>
      <dgm:spPr/>
      <dgm:t>
        <a:bodyPr/>
        <a:lstStyle/>
        <a:p>
          <a:endParaRPr lang="ru-RU"/>
        </a:p>
      </dgm:t>
    </dgm:pt>
    <dgm:pt modelId="{1C691428-35DB-475F-BDFF-FFA45ACDD428}">
      <dgm:prSet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2400" dirty="0" smtClean="0"/>
            <a:t>структурированность </a:t>
          </a:r>
          <a:endParaRPr lang="ru-RU" sz="2400" dirty="0"/>
        </a:p>
      </dgm:t>
    </dgm:pt>
    <dgm:pt modelId="{CFABEFD1-BA46-4197-9FE5-191BD2446CAA}" type="parTrans" cxnId="{D7BF3827-54E9-44F3-8127-1B25901FB462}">
      <dgm:prSet/>
      <dgm:spPr/>
      <dgm:t>
        <a:bodyPr/>
        <a:lstStyle/>
        <a:p>
          <a:endParaRPr lang="ru-RU"/>
        </a:p>
      </dgm:t>
    </dgm:pt>
    <dgm:pt modelId="{4A9B7777-800A-4149-86BD-F7EEB6FE5B30}" type="sibTrans" cxnId="{D7BF3827-54E9-44F3-8127-1B25901FB462}">
      <dgm:prSet/>
      <dgm:spPr/>
      <dgm:t>
        <a:bodyPr/>
        <a:lstStyle/>
        <a:p>
          <a:endParaRPr lang="ru-RU"/>
        </a:p>
      </dgm:t>
    </dgm:pt>
    <dgm:pt modelId="{618B89A4-A8D7-4A53-9D43-C4137BC0DDB9}" type="pres">
      <dgm:prSet presAssocID="{17CBC372-1469-4538-BEA9-14EF254DACC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9385C4-7DC6-40C2-8D6B-695472435209}" type="pres">
      <dgm:prSet presAssocID="{17CBC372-1469-4538-BEA9-14EF254DACCF}" presName="matrix" presStyleCnt="0"/>
      <dgm:spPr/>
    </dgm:pt>
    <dgm:pt modelId="{3AC8E1B5-B618-4A23-8C08-EC39230F2732}" type="pres">
      <dgm:prSet presAssocID="{17CBC372-1469-4538-BEA9-14EF254DACCF}" presName="tile1" presStyleLbl="node1" presStyleIdx="0" presStyleCnt="4" custLinFactNeighborX="-2231" custLinFactNeighborY="5063"/>
      <dgm:spPr/>
      <dgm:t>
        <a:bodyPr/>
        <a:lstStyle/>
        <a:p>
          <a:endParaRPr lang="ru-RU"/>
        </a:p>
      </dgm:t>
    </dgm:pt>
    <dgm:pt modelId="{28E7A149-2E41-4648-A44E-95899FF397AE}" type="pres">
      <dgm:prSet presAssocID="{17CBC372-1469-4538-BEA9-14EF254DACC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D864E-F14A-4974-8D0D-BE89DC659FEF}" type="pres">
      <dgm:prSet presAssocID="{17CBC372-1469-4538-BEA9-14EF254DACCF}" presName="tile2" presStyleLbl="node1" presStyleIdx="1" presStyleCnt="4" custLinFactNeighborY="5405"/>
      <dgm:spPr/>
      <dgm:t>
        <a:bodyPr/>
        <a:lstStyle/>
        <a:p>
          <a:endParaRPr lang="ru-RU"/>
        </a:p>
      </dgm:t>
    </dgm:pt>
    <dgm:pt modelId="{A869A570-3AE1-4715-9702-EEEB514EFE22}" type="pres">
      <dgm:prSet presAssocID="{17CBC372-1469-4538-BEA9-14EF254DACC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B253A-4A01-4E05-A127-26C8D4DE454E}" type="pres">
      <dgm:prSet presAssocID="{17CBC372-1469-4538-BEA9-14EF254DACCF}" presName="tile3" presStyleLbl="node1" presStyleIdx="2" presStyleCnt="4"/>
      <dgm:spPr/>
      <dgm:t>
        <a:bodyPr/>
        <a:lstStyle/>
        <a:p>
          <a:endParaRPr lang="ru-RU"/>
        </a:p>
      </dgm:t>
    </dgm:pt>
    <dgm:pt modelId="{4F3D4677-9463-4F32-9A8F-628B87A2CA59}" type="pres">
      <dgm:prSet presAssocID="{17CBC372-1469-4538-BEA9-14EF254DACC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5350B-B2A2-487B-B08C-BF53786A8AA2}" type="pres">
      <dgm:prSet presAssocID="{17CBC372-1469-4538-BEA9-14EF254DACCF}" presName="tile4" presStyleLbl="node1" presStyleIdx="3" presStyleCnt="4"/>
      <dgm:spPr/>
      <dgm:t>
        <a:bodyPr/>
        <a:lstStyle/>
        <a:p>
          <a:endParaRPr lang="ru-RU"/>
        </a:p>
      </dgm:t>
    </dgm:pt>
    <dgm:pt modelId="{F9BB1FE4-E67C-4C55-BE44-C7528AB4085C}" type="pres">
      <dgm:prSet presAssocID="{17CBC372-1469-4538-BEA9-14EF254DACC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48C60-0CAB-4D8E-B405-609DDF5840DD}" type="pres">
      <dgm:prSet presAssocID="{17CBC372-1469-4538-BEA9-14EF254DACCF}" presName="centerTile" presStyleLbl="fgShp" presStyleIdx="0" presStyleCnt="1" custScaleX="175070" custScaleY="11555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1270DC8-5718-41B8-B170-3477483618E1}" type="presOf" srcId="{F0442700-49E6-485B-82FA-4FF53F57049B}" destId="{3AC8E1B5-B618-4A23-8C08-EC39230F2732}" srcOrd="0" destOrd="0" presId="urn:microsoft.com/office/officeart/2005/8/layout/matrix1"/>
    <dgm:cxn modelId="{B2748E79-5540-4158-AF58-E27FFBBE9F81}" type="presOf" srcId="{378351D1-06E1-4AED-B4A8-CBC369C8AEDA}" destId="{4F3D4677-9463-4F32-9A8F-628B87A2CA59}" srcOrd="1" destOrd="0" presId="urn:microsoft.com/office/officeart/2005/8/layout/matrix1"/>
    <dgm:cxn modelId="{30935A3C-1547-424F-884F-88FF3C81B174}" type="presOf" srcId="{09A9CC21-FA33-4BF5-857F-8965006C9C50}" destId="{A869A570-3AE1-4715-9702-EEEB514EFE22}" srcOrd="1" destOrd="0" presId="urn:microsoft.com/office/officeart/2005/8/layout/matrix1"/>
    <dgm:cxn modelId="{B650C496-1513-46D2-8A36-984B5C6D333A}" srcId="{A5F36CCC-31F0-4853-8161-A9D921BC3FDB}" destId="{73FC1FEB-56F1-403E-96DF-0FD3CDA43681}" srcOrd="4" destOrd="0" parTransId="{6013D2A3-2AF4-4908-9FAB-C56307C51605}" sibTransId="{786983C8-432F-4A3C-999A-F665C573C86F}"/>
    <dgm:cxn modelId="{78001D37-E5FB-459C-A9D6-DF0AC5BD4F26}" srcId="{A5F36CCC-31F0-4853-8161-A9D921BC3FDB}" destId="{F0442700-49E6-485B-82FA-4FF53F57049B}" srcOrd="0" destOrd="0" parTransId="{9B9983AA-8FD1-4F86-A478-095570AC7AD3}" sibTransId="{3E9674A5-6C48-4A24-9929-51E546BEE73B}"/>
    <dgm:cxn modelId="{CC18076B-FEC9-433C-8E58-2DFB50C566F2}" srcId="{A5F36CCC-31F0-4853-8161-A9D921BC3FDB}" destId="{09A9CC21-FA33-4BF5-857F-8965006C9C50}" srcOrd="1" destOrd="0" parTransId="{1CA9CF2D-7C91-43A7-832C-1E8DCC27E36B}" sibTransId="{BCFBABAD-FCB6-4C89-9700-007565208D0F}"/>
    <dgm:cxn modelId="{9C1B5D99-3A4C-4A6B-A7CA-4F4C1FEE6E1D}" type="presOf" srcId="{1C691428-35DB-475F-BDFF-FFA45ACDD428}" destId="{2565350B-B2A2-487B-B08C-BF53786A8AA2}" srcOrd="0" destOrd="0" presId="urn:microsoft.com/office/officeart/2005/8/layout/matrix1"/>
    <dgm:cxn modelId="{7F3748F8-E20C-465B-8E89-2CFAC7932177}" type="presOf" srcId="{F0442700-49E6-485B-82FA-4FF53F57049B}" destId="{28E7A149-2E41-4648-A44E-95899FF397AE}" srcOrd="1" destOrd="0" presId="urn:microsoft.com/office/officeart/2005/8/layout/matrix1"/>
    <dgm:cxn modelId="{8F9E13B1-B220-48DA-B583-D4D1BDE0AA9B}" type="presOf" srcId="{09A9CC21-FA33-4BF5-857F-8965006C9C50}" destId="{0ADD864E-F14A-4974-8D0D-BE89DC659FEF}" srcOrd="0" destOrd="0" presId="urn:microsoft.com/office/officeart/2005/8/layout/matrix1"/>
    <dgm:cxn modelId="{7D40A6EA-75E2-40A9-807F-4B8F24B9ACDE}" srcId="{17CBC372-1469-4538-BEA9-14EF254DACCF}" destId="{A5F36CCC-31F0-4853-8161-A9D921BC3FDB}" srcOrd="0" destOrd="0" parTransId="{7FD74AA9-8543-477A-8A56-ACFED5E10ACC}" sibTransId="{7C897418-2E74-4A69-9D26-BADC5F58ECF0}"/>
    <dgm:cxn modelId="{F7965DC3-B81F-40A9-A356-D4240EC6C113}" type="presOf" srcId="{17CBC372-1469-4538-BEA9-14EF254DACCF}" destId="{618B89A4-A8D7-4A53-9D43-C4137BC0DDB9}" srcOrd="0" destOrd="0" presId="urn:microsoft.com/office/officeart/2005/8/layout/matrix1"/>
    <dgm:cxn modelId="{560B94D2-5032-4116-A73C-EDE9602CF14D}" type="presOf" srcId="{A5F36CCC-31F0-4853-8161-A9D921BC3FDB}" destId="{DCB48C60-0CAB-4D8E-B405-609DDF5840DD}" srcOrd="0" destOrd="0" presId="urn:microsoft.com/office/officeart/2005/8/layout/matrix1"/>
    <dgm:cxn modelId="{952F45A5-7CD0-4A36-B277-2FCD85E56EC3}" type="presOf" srcId="{378351D1-06E1-4AED-B4A8-CBC369C8AEDA}" destId="{BC5B253A-4A01-4E05-A127-26C8D4DE454E}" srcOrd="0" destOrd="0" presId="urn:microsoft.com/office/officeart/2005/8/layout/matrix1"/>
    <dgm:cxn modelId="{D7BF3827-54E9-44F3-8127-1B25901FB462}" srcId="{A5F36CCC-31F0-4853-8161-A9D921BC3FDB}" destId="{1C691428-35DB-475F-BDFF-FFA45ACDD428}" srcOrd="3" destOrd="0" parTransId="{CFABEFD1-BA46-4197-9FE5-191BD2446CAA}" sibTransId="{4A9B7777-800A-4149-86BD-F7EEB6FE5B30}"/>
    <dgm:cxn modelId="{F9624317-B270-4F05-8ADA-7031B116DCE9}" type="presOf" srcId="{1C691428-35DB-475F-BDFF-FFA45ACDD428}" destId="{F9BB1FE4-E67C-4C55-BE44-C7528AB4085C}" srcOrd="1" destOrd="0" presId="urn:microsoft.com/office/officeart/2005/8/layout/matrix1"/>
    <dgm:cxn modelId="{F7F6704A-8B5C-465C-9AF9-2636AEA0E4F7}" srcId="{A5F36CCC-31F0-4853-8161-A9D921BC3FDB}" destId="{378351D1-06E1-4AED-B4A8-CBC369C8AEDA}" srcOrd="2" destOrd="0" parTransId="{5226AEF3-3C6B-40CC-B10D-9F1028A565EC}" sibTransId="{10141D16-A139-4575-9915-7F1BF9A90368}"/>
    <dgm:cxn modelId="{7B7FB4E6-10A0-4FA2-8783-F40531B56839}" type="presParOf" srcId="{618B89A4-A8D7-4A53-9D43-C4137BC0DDB9}" destId="{539385C4-7DC6-40C2-8D6B-695472435209}" srcOrd="0" destOrd="0" presId="urn:microsoft.com/office/officeart/2005/8/layout/matrix1"/>
    <dgm:cxn modelId="{34BA84AC-7617-4A25-8E12-9FA00EC47F45}" type="presParOf" srcId="{539385C4-7DC6-40C2-8D6B-695472435209}" destId="{3AC8E1B5-B618-4A23-8C08-EC39230F2732}" srcOrd="0" destOrd="0" presId="urn:microsoft.com/office/officeart/2005/8/layout/matrix1"/>
    <dgm:cxn modelId="{A1C8187C-FF24-4196-8DED-58D2B490D1D3}" type="presParOf" srcId="{539385C4-7DC6-40C2-8D6B-695472435209}" destId="{28E7A149-2E41-4648-A44E-95899FF397AE}" srcOrd="1" destOrd="0" presId="urn:microsoft.com/office/officeart/2005/8/layout/matrix1"/>
    <dgm:cxn modelId="{CAD1B515-22B1-4548-9C75-4F78C2FE84B8}" type="presParOf" srcId="{539385C4-7DC6-40C2-8D6B-695472435209}" destId="{0ADD864E-F14A-4974-8D0D-BE89DC659FEF}" srcOrd="2" destOrd="0" presId="urn:microsoft.com/office/officeart/2005/8/layout/matrix1"/>
    <dgm:cxn modelId="{84BAE8B9-BB7B-4C48-976D-7969A59FFF27}" type="presParOf" srcId="{539385C4-7DC6-40C2-8D6B-695472435209}" destId="{A869A570-3AE1-4715-9702-EEEB514EFE22}" srcOrd="3" destOrd="0" presId="urn:microsoft.com/office/officeart/2005/8/layout/matrix1"/>
    <dgm:cxn modelId="{88789A21-41A4-4A5E-A09A-0555D409394F}" type="presParOf" srcId="{539385C4-7DC6-40C2-8D6B-695472435209}" destId="{BC5B253A-4A01-4E05-A127-26C8D4DE454E}" srcOrd="4" destOrd="0" presId="urn:microsoft.com/office/officeart/2005/8/layout/matrix1"/>
    <dgm:cxn modelId="{484B8A0E-63FC-40A8-8634-35711639B029}" type="presParOf" srcId="{539385C4-7DC6-40C2-8D6B-695472435209}" destId="{4F3D4677-9463-4F32-9A8F-628B87A2CA59}" srcOrd="5" destOrd="0" presId="urn:microsoft.com/office/officeart/2005/8/layout/matrix1"/>
    <dgm:cxn modelId="{FBF43962-A23A-4FCD-AD9F-206941EBBF77}" type="presParOf" srcId="{539385C4-7DC6-40C2-8D6B-695472435209}" destId="{2565350B-B2A2-487B-B08C-BF53786A8AA2}" srcOrd="6" destOrd="0" presId="urn:microsoft.com/office/officeart/2005/8/layout/matrix1"/>
    <dgm:cxn modelId="{D7B7CCCB-61EB-4FC3-8E9F-BFA26888D961}" type="presParOf" srcId="{539385C4-7DC6-40C2-8D6B-695472435209}" destId="{F9BB1FE4-E67C-4C55-BE44-C7528AB4085C}" srcOrd="7" destOrd="0" presId="urn:microsoft.com/office/officeart/2005/8/layout/matrix1"/>
    <dgm:cxn modelId="{3471E3EB-E946-4495-B8A5-93BC4409EF8C}" type="presParOf" srcId="{618B89A4-A8D7-4A53-9D43-C4137BC0DDB9}" destId="{DCB48C60-0CAB-4D8E-B405-609DDF5840D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CBC372-1469-4538-BEA9-14EF254DACCF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F36CCC-31F0-4853-8161-A9D921BC3FDB}">
      <dgm:prSet phldrT="[Текст]" custT="1"/>
      <dgm:spPr/>
      <dgm:t>
        <a:bodyPr/>
        <a:lstStyle/>
        <a:p>
          <a:r>
            <a:rPr lang="ru-RU" sz="2400" b="1" dirty="0" smtClean="0"/>
            <a:t>преимущества</a:t>
          </a:r>
        </a:p>
      </dgm:t>
    </dgm:pt>
    <dgm:pt modelId="{7FD74AA9-8543-477A-8A56-ACFED5E10ACC}" type="parTrans" cxnId="{7D40A6EA-75E2-40A9-807F-4B8F24B9ACDE}">
      <dgm:prSet/>
      <dgm:spPr/>
      <dgm:t>
        <a:bodyPr/>
        <a:lstStyle/>
        <a:p>
          <a:endParaRPr lang="ru-RU" sz="1800"/>
        </a:p>
      </dgm:t>
    </dgm:pt>
    <dgm:pt modelId="{7C897418-2E74-4A69-9D26-BADC5F58ECF0}" type="sibTrans" cxnId="{7D40A6EA-75E2-40A9-807F-4B8F24B9ACDE}">
      <dgm:prSet/>
      <dgm:spPr/>
      <dgm:t>
        <a:bodyPr/>
        <a:lstStyle/>
        <a:p>
          <a:endParaRPr lang="ru-RU" sz="1800"/>
        </a:p>
      </dgm:t>
    </dgm:pt>
    <dgm:pt modelId="{F0442700-49E6-485B-82FA-4FF53F57049B}">
      <dgm:prSet phldrT="[Текст]" custT="1"/>
      <dgm:spPr>
        <a:gradFill flip="none" rotWithShape="1">
          <a:gsLst>
            <a:gs pos="0">
              <a:srgbClr val="0070C0">
                <a:tint val="66000"/>
                <a:satMod val="160000"/>
              </a:srgbClr>
            </a:gs>
            <a:gs pos="50000">
              <a:srgbClr val="0070C0">
                <a:tint val="44500"/>
                <a:satMod val="160000"/>
              </a:srgbClr>
            </a:gs>
            <a:gs pos="100000">
              <a:srgbClr val="0070C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</a:rPr>
            <a:t>помогает целостно и системно спроектировать процесс обучения</a:t>
          </a:r>
          <a:endParaRPr lang="ru-RU" sz="1800" dirty="0"/>
        </a:p>
      </dgm:t>
    </dgm:pt>
    <dgm:pt modelId="{9B9983AA-8FD1-4F86-A478-095570AC7AD3}" type="parTrans" cxnId="{78001D37-E5FB-459C-A9D6-DF0AC5BD4F26}">
      <dgm:prSet/>
      <dgm:spPr/>
      <dgm:t>
        <a:bodyPr/>
        <a:lstStyle/>
        <a:p>
          <a:endParaRPr lang="ru-RU" sz="1800"/>
        </a:p>
      </dgm:t>
    </dgm:pt>
    <dgm:pt modelId="{3E9674A5-6C48-4A24-9929-51E546BEE73B}" type="sibTrans" cxnId="{78001D37-E5FB-459C-A9D6-DF0AC5BD4F26}">
      <dgm:prSet/>
      <dgm:spPr/>
      <dgm:t>
        <a:bodyPr/>
        <a:lstStyle/>
        <a:p>
          <a:endParaRPr lang="ru-RU" sz="1800"/>
        </a:p>
      </dgm:t>
    </dgm:pt>
    <dgm:pt modelId="{09A9CC21-FA33-4BF5-857F-8965006C9C50}">
      <dgm:prSet phldrT="[Текст]" custT="1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</a:rPr>
            <a:t>детально проработать все этапы урока</a:t>
          </a:r>
          <a:endParaRPr lang="ru-RU" sz="1800" dirty="0"/>
        </a:p>
      </dgm:t>
    </dgm:pt>
    <dgm:pt modelId="{1CA9CF2D-7C91-43A7-832C-1E8DCC27E36B}" type="parTrans" cxnId="{CC18076B-FEC9-433C-8E58-2DFB50C566F2}">
      <dgm:prSet/>
      <dgm:spPr/>
      <dgm:t>
        <a:bodyPr/>
        <a:lstStyle/>
        <a:p>
          <a:endParaRPr lang="ru-RU" sz="1800"/>
        </a:p>
      </dgm:t>
    </dgm:pt>
    <dgm:pt modelId="{BCFBABAD-FCB6-4C89-9700-007565208D0F}" type="sibTrans" cxnId="{CC18076B-FEC9-433C-8E58-2DFB50C566F2}">
      <dgm:prSet/>
      <dgm:spPr/>
      <dgm:t>
        <a:bodyPr/>
        <a:lstStyle/>
        <a:p>
          <a:endParaRPr lang="ru-RU" sz="1800"/>
        </a:p>
      </dgm:t>
    </dgm:pt>
    <dgm:pt modelId="{378351D1-06E1-4AED-B4A8-CBC369C8AEDA}">
      <dgm:prSet phldrT="[Текст]" custT="1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</a:rPr>
            <a:t>конкретизировать, варьировать и согласовывать действия всех субъектов образовательного процесса</a:t>
          </a:r>
          <a:endParaRPr lang="ru-RU" sz="1800" dirty="0"/>
        </a:p>
      </dgm:t>
    </dgm:pt>
    <dgm:pt modelId="{5226AEF3-3C6B-40CC-B10D-9F1028A565EC}" type="parTrans" cxnId="{F7F6704A-8B5C-465C-9AF9-2636AEA0E4F7}">
      <dgm:prSet/>
      <dgm:spPr/>
      <dgm:t>
        <a:bodyPr/>
        <a:lstStyle/>
        <a:p>
          <a:endParaRPr lang="ru-RU" sz="1800"/>
        </a:p>
      </dgm:t>
    </dgm:pt>
    <dgm:pt modelId="{10141D16-A139-4575-9915-7F1BF9A90368}" type="sibTrans" cxnId="{F7F6704A-8B5C-465C-9AF9-2636AEA0E4F7}">
      <dgm:prSet/>
      <dgm:spPr/>
      <dgm:t>
        <a:bodyPr/>
        <a:lstStyle/>
        <a:p>
          <a:endParaRPr lang="ru-RU" sz="1800"/>
        </a:p>
      </dgm:t>
    </dgm:pt>
    <dgm:pt modelId="{73FC1FEB-56F1-403E-96DF-0FD3CDA43681}">
      <dgm:prSet phldrT="[Текст]" phldr="1"/>
      <dgm:spPr/>
      <dgm:t>
        <a:bodyPr/>
        <a:lstStyle/>
        <a:p>
          <a:endParaRPr lang="ru-RU" sz="1800"/>
        </a:p>
      </dgm:t>
    </dgm:pt>
    <dgm:pt modelId="{6013D2A3-2AF4-4908-9FAB-C56307C51605}" type="parTrans" cxnId="{B650C496-1513-46D2-8A36-984B5C6D333A}">
      <dgm:prSet/>
      <dgm:spPr/>
      <dgm:t>
        <a:bodyPr/>
        <a:lstStyle/>
        <a:p>
          <a:endParaRPr lang="ru-RU" sz="1800"/>
        </a:p>
      </dgm:t>
    </dgm:pt>
    <dgm:pt modelId="{786983C8-432F-4A3C-999A-F665C573C86F}" type="sibTrans" cxnId="{B650C496-1513-46D2-8A36-984B5C6D333A}">
      <dgm:prSet/>
      <dgm:spPr/>
      <dgm:t>
        <a:bodyPr/>
        <a:lstStyle/>
        <a:p>
          <a:endParaRPr lang="ru-RU" sz="1800"/>
        </a:p>
      </dgm:t>
    </dgm:pt>
    <dgm:pt modelId="{1C691428-35DB-475F-BDFF-FFA45ACDD428}">
      <dgm:prSet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</a:rPr>
            <a:t>соотносить результат с целью обучения </a:t>
          </a:r>
          <a:endParaRPr lang="ru-RU" sz="1800" dirty="0"/>
        </a:p>
      </dgm:t>
    </dgm:pt>
    <dgm:pt modelId="{CFABEFD1-BA46-4197-9FE5-191BD2446CAA}" type="parTrans" cxnId="{D7BF3827-54E9-44F3-8127-1B25901FB462}">
      <dgm:prSet/>
      <dgm:spPr/>
      <dgm:t>
        <a:bodyPr/>
        <a:lstStyle/>
        <a:p>
          <a:endParaRPr lang="ru-RU" sz="1800"/>
        </a:p>
      </dgm:t>
    </dgm:pt>
    <dgm:pt modelId="{4A9B7777-800A-4149-86BD-F7EEB6FE5B30}" type="sibTrans" cxnId="{D7BF3827-54E9-44F3-8127-1B25901FB462}">
      <dgm:prSet/>
      <dgm:spPr/>
      <dgm:t>
        <a:bodyPr/>
        <a:lstStyle/>
        <a:p>
          <a:endParaRPr lang="ru-RU" sz="1800"/>
        </a:p>
      </dgm:t>
    </dgm:pt>
    <dgm:pt modelId="{618B89A4-A8D7-4A53-9D43-C4137BC0DDB9}" type="pres">
      <dgm:prSet presAssocID="{17CBC372-1469-4538-BEA9-14EF254DACC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9385C4-7DC6-40C2-8D6B-695472435209}" type="pres">
      <dgm:prSet presAssocID="{17CBC372-1469-4538-BEA9-14EF254DACCF}" presName="matrix" presStyleCnt="0"/>
      <dgm:spPr/>
    </dgm:pt>
    <dgm:pt modelId="{3AC8E1B5-B618-4A23-8C08-EC39230F2732}" type="pres">
      <dgm:prSet presAssocID="{17CBC372-1469-4538-BEA9-14EF254DACCF}" presName="tile1" presStyleLbl="node1" presStyleIdx="0" presStyleCnt="4" custLinFactNeighborX="-2231" custLinFactNeighborY="5063"/>
      <dgm:spPr/>
      <dgm:t>
        <a:bodyPr/>
        <a:lstStyle/>
        <a:p>
          <a:endParaRPr lang="ru-RU"/>
        </a:p>
      </dgm:t>
    </dgm:pt>
    <dgm:pt modelId="{28E7A149-2E41-4648-A44E-95899FF397AE}" type="pres">
      <dgm:prSet presAssocID="{17CBC372-1469-4538-BEA9-14EF254DACC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D864E-F14A-4974-8D0D-BE89DC659FEF}" type="pres">
      <dgm:prSet presAssocID="{17CBC372-1469-4538-BEA9-14EF254DACCF}" presName="tile2" presStyleLbl="node1" presStyleIdx="1" presStyleCnt="4" custLinFactNeighborY="5405"/>
      <dgm:spPr/>
      <dgm:t>
        <a:bodyPr/>
        <a:lstStyle/>
        <a:p>
          <a:endParaRPr lang="ru-RU"/>
        </a:p>
      </dgm:t>
    </dgm:pt>
    <dgm:pt modelId="{A869A570-3AE1-4715-9702-EEEB514EFE22}" type="pres">
      <dgm:prSet presAssocID="{17CBC372-1469-4538-BEA9-14EF254DACC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B253A-4A01-4E05-A127-26C8D4DE454E}" type="pres">
      <dgm:prSet presAssocID="{17CBC372-1469-4538-BEA9-14EF254DACCF}" presName="tile3" presStyleLbl="node1" presStyleIdx="2" presStyleCnt="4"/>
      <dgm:spPr/>
      <dgm:t>
        <a:bodyPr/>
        <a:lstStyle/>
        <a:p>
          <a:endParaRPr lang="ru-RU"/>
        </a:p>
      </dgm:t>
    </dgm:pt>
    <dgm:pt modelId="{4F3D4677-9463-4F32-9A8F-628B87A2CA59}" type="pres">
      <dgm:prSet presAssocID="{17CBC372-1469-4538-BEA9-14EF254DACC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5350B-B2A2-487B-B08C-BF53786A8AA2}" type="pres">
      <dgm:prSet presAssocID="{17CBC372-1469-4538-BEA9-14EF254DACCF}" presName="tile4" presStyleLbl="node1" presStyleIdx="3" presStyleCnt="4"/>
      <dgm:spPr/>
      <dgm:t>
        <a:bodyPr/>
        <a:lstStyle/>
        <a:p>
          <a:endParaRPr lang="ru-RU"/>
        </a:p>
      </dgm:t>
    </dgm:pt>
    <dgm:pt modelId="{F9BB1FE4-E67C-4C55-BE44-C7528AB4085C}" type="pres">
      <dgm:prSet presAssocID="{17CBC372-1469-4538-BEA9-14EF254DACC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48C60-0CAB-4D8E-B405-609DDF5840DD}" type="pres">
      <dgm:prSet presAssocID="{17CBC372-1469-4538-BEA9-14EF254DACCF}" presName="centerTile" presStyleLbl="fgShp" presStyleIdx="0" presStyleCnt="1" custScaleX="175070" custScaleY="11555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10D6472-1283-420A-8149-CC93ECECD2BC}" type="presOf" srcId="{1C691428-35DB-475F-BDFF-FFA45ACDD428}" destId="{F9BB1FE4-E67C-4C55-BE44-C7528AB4085C}" srcOrd="1" destOrd="0" presId="urn:microsoft.com/office/officeart/2005/8/layout/matrix1"/>
    <dgm:cxn modelId="{772971F3-1F4C-45D6-9458-781FE9990DF9}" type="presOf" srcId="{F0442700-49E6-485B-82FA-4FF53F57049B}" destId="{3AC8E1B5-B618-4A23-8C08-EC39230F2732}" srcOrd="0" destOrd="0" presId="urn:microsoft.com/office/officeart/2005/8/layout/matrix1"/>
    <dgm:cxn modelId="{D7BF3827-54E9-44F3-8127-1B25901FB462}" srcId="{A5F36CCC-31F0-4853-8161-A9D921BC3FDB}" destId="{1C691428-35DB-475F-BDFF-FFA45ACDD428}" srcOrd="3" destOrd="0" parTransId="{CFABEFD1-BA46-4197-9FE5-191BD2446CAA}" sibTransId="{4A9B7777-800A-4149-86BD-F7EEB6FE5B30}"/>
    <dgm:cxn modelId="{DE0CAF94-C493-4CED-BB7F-15C546D802F9}" type="presOf" srcId="{F0442700-49E6-485B-82FA-4FF53F57049B}" destId="{28E7A149-2E41-4648-A44E-95899FF397AE}" srcOrd="1" destOrd="0" presId="urn:microsoft.com/office/officeart/2005/8/layout/matrix1"/>
    <dgm:cxn modelId="{81BC1DD6-233C-4F5F-B24A-BB386489634F}" type="presOf" srcId="{378351D1-06E1-4AED-B4A8-CBC369C8AEDA}" destId="{4F3D4677-9463-4F32-9A8F-628B87A2CA59}" srcOrd="1" destOrd="0" presId="urn:microsoft.com/office/officeart/2005/8/layout/matrix1"/>
    <dgm:cxn modelId="{E179B9BC-A8B2-452B-9820-A41CB53BE426}" type="presOf" srcId="{1C691428-35DB-475F-BDFF-FFA45ACDD428}" destId="{2565350B-B2A2-487B-B08C-BF53786A8AA2}" srcOrd="0" destOrd="0" presId="urn:microsoft.com/office/officeart/2005/8/layout/matrix1"/>
    <dgm:cxn modelId="{2C7B6C5A-0702-448E-881B-39A984A59404}" type="presOf" srcId="{378351D1-06E1-4AED-B4A8-CBC369C8AEDA}" destId="{BC5B253A-4A01-4E05-A127-26C8D4DE454E}" srcOrd="0" destOrd="0" presId="urn:microsoft.com/office/officeart/2005/8/layout/matrix1"/>
    <dgm:cxn modelId="{7D40A6EA-75E2-40A9-807F-4B8F24B9ACDE}" srcId="{17CBC372-1469-4538-BEA9-14EF254DACCF}" destId="{A5F36CCC-31F0-4853-8161-A9D921BC3FDB}" srcOrd="0" destOrd="0" parTransId="{7FD74AA9-8543-477A-8A56-ACFED5E10ACC}" sibTransId="{7C897418-2E74-4A69-9D26-BADC5F58ECF0}"/>
    <dgm:cxn modelId="{F7F6704A-8B5C-465C-9AF9-2636AEA0E4F7}" srcId="{A5F36CCC-31F0-4853-8161-A9D921BC3FDB}" destId="{378351D1-06E1-4AED-B4A8-CBC369C8AEDA}" srcOrd="2" destOrd="0" parTransId="{5226AEF3-3C6B-40CC-B10D-9F1028A565EC}" sibTransId="{10141D16-A139-4575-9915-7F1BF9A90368}"/>
    <dgm:cxn modelId="{CC18076B-FEC9-433C-8E58-2DFB50C566F2}" srcId="{A5F36CCC-31F0-4853-8161-A9D921BC3FDB}" destId="{09A9CC21-FA33-4BF5-857F-8965006C9C50}" srcOrd="1" destOrd="0" parTransId="{1CA9CF2D-7C91-43A7-832C-1E8DCC27E36B}" sibTransId="{BCFBABAD-FCB6-4C89-9700-007565208D0F}"/>
    <dgm:cxn modelId="{1C4462D4-6BD8-4F9A-80C4-B059106BD261}" type="presOf" srcId="{09A9CC21-FA33-4BF5-857F-8965006C9C50}" destId="{0ADD864E-F14A-4974-8D0D-BE89DC659FEF}" srcOrd="0" destOrd="0" presId="urn:microsoft.com/office/officeart/2005/8/layout/matrix1"/>
    <dgm:cxn modelId="{540BC53A-E807-420B-9D54-AC643BDEB517}" type="presOf" srcId="{A5F36CCC-31F0-4853-8161-A9D921BC3FDB}" destId="{DCB48C60-0CAB-4D8E-B405-609DDF5840DD}" srcOrd="0" destOrd="0" presId="urn:microsoft.com/office/officeart/2005/8/layout/matrix1"/>
    <dgm:cxn modelId="{78001D37-E5FB-459C-A9D6-DF0AC5BD4F26}" srcId="{A5F36CCC-31F0-4853-8161-A9D921BC3FDB}" destId="{F0442700-49E6-485B-82FA-4FF53F57049B}" srcOrd="0" destOrd="0" parTransId="{9B9983AA-8FD1-4F86-A478-095570AC7AD3}" sibTransId="{3E9674A5-6C48-4A24-9929-51E546BEE73B}"/>
    <dgm:cxn modelId="{9D7146A1-5B89-4F49-9960-F88AF5210940}" type="presOf" srcId="{17CBC372-1469-4538-BEA9-14EF254DACCF}" destId="{618B89A4-A8D7-4A53-9D43-C4137BC0DDB9}" srcOrd="0" destOrd="0" presId="urn:microsoft.com/office/officeart/2005/8/layout/matrix1"/>
    <dgm:cxn modelId="{20E5A892-6E52-4572-B12B-069555A40EDB}" type="presOf" srcId="{09A9CC21-FA33-4BF5-857F-8965006C9C50}" destId="{A869A570-3AE1-4715-9702-EEEB514EFE22}" srcOrd="1" destOrd="0" presId="urn:microsoft.com/office/officeart/2005/8/layout/matrix1"/>
    <dgm:cxn modelId="{B650C496-1513-46D2-8A36-984B5C6D333A}" srcId="{A5F36CCC-31F0-4853-8161-A9D921BC3FDB}" destId="{73FC1FEB-56F1-403E-96DF-0FD3CDA43681}" srcOrd="4" destOrd="0" parTransId="{6013D2A3-2AF4-4908-9FAB-C56307C51605}" sibTransId="{786983C8-432F-4A3C-999A-F665C573C86F}"/>
    <dgm:cxn modelId="{D72D6426-FDFA-4263-9D1E-E558C0D85DD7}" type="presParOf" srcId="{618B89A4-A8D7-4A53-9D43-C4137BC0DDB9}" destId="{539385C4-7DC6-40C2-8D6B-695472435209}" srcOrd="0" destOrd="0" presId="urn:microsoft.com/office/officeart/2005/8/layout/matrix1"/>
    <dgm:cxn modelId="{4911BD2E-F132-4EC8-B883-DC51D0177429}" type="presParOf" srcId="{539385C4-7DC6-40C2-8D6B-695472435209}" destId="{3AC8E1B5-B618-4A23-8C08-EC39230F2732}" srcOrd="0" destOrd="0" presId="urn:microsoft.com/office/officeart/2005/8/layout/matrix1"/>
    <dgm:cxn modelId="{E89DA8E8-3AC1-431E-8E90-5889EB0469B8}" type="presParOf" srcId="{539385C4-7DC6-40C2-8D6B-695472435209}" destId="{28E7A149-2E41-4648-A44E-95899FF397AE}" srcOrd="1" destOrd="0" presId="urn:microsoft.com/office/officeart/2005/8/layout/matrix1"/>
    <dgm:cxn modelId="{6E055293-BB8D-4EB7-905A-33F28CB193DD}" type="presParOf" srcId="{539385C4-7DC6-40C2-8D6B-695472435209}" destId="{0ADD864E-F14A-4974-8D0D-BE89DC659FEF}" srcOrd="2" destOrd="0" presId="urn:microsoft.com/office/officeart/2005/8/layout/matrix1"/>
    <dgm:cxn modelId="{FF69D429-D85E-4148-ACAA-EDAF24B62771}" type="presParOf" srcId="{539385C4-7DC6-40C2-8D6B-695472435209}" destId="{A869A570-3AE1-4715-9702-EEEB514EFE22}" srcOrd="3" destOrd="0" presId="urn:microsoft.com/office/officeart/2005/8/layout/matrix1"/>
    <dgm:cxn modelId="{2AF465BC-7803-439C-B21F-6D8339A62F41}" type="presParOf" srcId="{539385C4-7DC6-40C2-8D6B-695472435209}" destId="{BC5B253A-4A01-4E05-A127-26C8D4DE454E}" srcOrd="4" destOrd="0" presId="urn:microsoft.com/office/officeart/2005/8/layout/matrix1"/>
    <dgm:cxn modelId="{A8F1D7BA-B457-4A53-B072-E4512E384405}" type="presParOf" srcId="{539385C4-7DC6-40C2-8D6B-695472435209}" destId="{4F3D4677-9463-4F32-9A8F-628B87A2CA59}" srcOrd="5" destOrd="0" presId="urn:microsoft.com/office/officeart/2005/8/layout/matrix1"/>
    <dgm:cxn modelId="{915879E5-24B2-4466-81AD-25CB01493EFC}" type="presParOf" srcId="{539385C4-7DC6-40C2-8D6B-695472435209}" destId="{2565350B-B2A2-487B-B08C-BF53786A8AA2}" srcOrd="6" destOrd="0" presId="urn:microsoft.com/office/officeart/2005/8/layout/matrix1"/>
    <dgm:cxn modelId="{EB2D9EC3-57DF-46BF-AAE6-E241B10BCF05}" type="presParOf" srcId="{539385C4-7DC6-40C2-8D6B-695472435209}" destId="{F9BB1FE4-E67C-4C55-BE44-C7528AB4085C}" srcOrd="7" destOrd="0" presId="urn:microsoft.com/office/officeart/2005/8/layout/matrix1"/>
    <dgm:cxn modelId="{99E5ADD9-FA51-402F-8155-21A21B42EA66}" type="presParOf" srcId="{618B89A4-A8D7-4A53-9D43-C4137BC0DDB9}" destId="{DCB48C60-0CAB-4D8E-B405-609DDF5840D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0E606-82DA-4714-933E-B9F588950F8D}" type="datetimeFigureOut">
              <a:rPr lang="be-BY" smtClean="0"/>
              <a:pPr/>
              <a:t>05.04.17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FAB94-64BE-48DD-B70B-4D6733969277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0155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FA1D140-B9FC-4F8A-B43E-F5B82F2B4D0E}" type="datetimeFigureOut">
              <a:rPr lang="be-BY" smtClean="0"/>
              <a:pPr/>
              <a:t>05.04.17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9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05.04.17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40811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05.04.17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05.04.17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7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05.04.17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573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05.04.17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2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05.04.17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2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05.04.17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5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05.04.17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2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05.04.17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5729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05.04.17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2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05.04.17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2230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05.04.17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7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05.04.17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3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05.04.17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52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05.04.17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05.04.17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6373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A1D140-B9FC-4F8A-B43E-F5B82F2B4D0E}" type="datetimeFigureOut">
              <a:rPr lang="be-BY" smtClean="0"/>
              <a:pPr/>
              <a:t>05.04.17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9193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7368" y="404664"/>
            <a:ext cx="11305256" cy="17134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Технологическая карта как современная</a:t>
            </a:r>
            <a:b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 форма </a:t>
            </a:r>
            <a: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  <a:t>проектирования </a:t>
            </a:r>
            <a:r>
              <a:rPr lang="ru-RU" sz="3200" b="1" dirty="0" smtClean="0">
                <a:solidFill>
                  <a:srgbClr val="AF2121"/>
                </a:solidFill>
                <a:latin typeface="Garamond" pitchFamily="18" charset="0"/>
              </a:rPr>
              <a:t>урока, </a:t>
            </a:r>
            <a:r>
              <a:rPr lang="ru-RU" sz="3200" b="1" dirty="0">
                <a:solidFill>
                  <a:srgbClr val="AF2121"/>
                </a:solidFill>
                <a:latin typeface="Garamond" pitchFamily="18" charset="0"/>
              </a:rPr>
              <a:t>соответствующая требованиям ФГОС</a:t>
            </a:r>
            <a:endParaRPr lang="be-BY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3875068" y="3119454"/>
            <a:ext cx="1967451" cy="1339004"/>
          </a:xfrm>
          <a:custGeom>
            <a:avLst/>
            <a:gdLst>
              <a:gd name="connsiteX0" fmla="*/ 0 w 2304256"/>
              <a:gd name="connsiteY0" fmla="*/ 1080120 h 1080120"/>
              <a:gd name="connsiteX1" fmla="*/ 0 w 2304256"/>
              <a:gd name="connsiteY1" fmla="*/ 0 h 1080120"/>
              <a:gd name="connsiteX2" fmla="*/ 2304256 w 2304256"/>
              <a:gd name="connsiteY2" fmla="*/ 1080120 h 1080120"/>
              <a:gd name="connsiteX3" fmla="*/ 0 w 2304256"/>
              <a:gd name="connsiteY3" fmla="*/ 1080120 h 1080120"/>
              <a:gd name="connsiteX0" fmla="*/ 0 w 1632743"/>
              <a:gd name="connsiteY0" fmla="*/ 1080120 h 1080120"/>
              <a:gd name="connsiteX1" fmla="*/ 0 w 1632743"/>
              <a:gd name="connsiteY1" fmla="*/ 0 h 1080120"/>
              <a:gd name="connsiteX2" fmla="*/ 1632743 w 1632743"/>
              <a:gd name="connsiteY2" fmla="*/ 51420 h 1080120"/>
              <a:gd name="connsiteX3" fmla="*/ 0 w 1632743"/>
              <a:gd name="connsiteY3" fmla="*/ 1080120 h 1080120"/>
              <a:gd name="connsiteX0" fmla="*/ 0 w 1632743"/>
              <a:gd name="connsiteY0" fmla="*/ 1051545 h 1051545"/>
              <a:gd name="connsiteX1" fmla="*/ 1471613 w 1632743"/>
              <a:gd name="connsiteY1" fmla="*/ 0 h 1051545"/>
              <a:gd name="connsiteX2" fmla="*/ 1632743 w 1632743"/>
              <a:gd name="connsiteY2" fmla="*/ 22845 h 1051545"/>
              <a:gd name="connsiteX3" fmla="*/ 0 w 1632743"/>
              <a:gd name="connsiteY3" fmla="*/ 1051545 h 1051545"/>
              <a:gd name="connsiteX0" fmla="*/ 0 w 1471613"/>
              <a:gd name="connsiteY0" fmla="*/ 1051545 h 1051545"/>
              <a:gd name="connsiteX1" fmla="*/ 1471613 w 1471613"/>
              <a:gd name="connsiteY1" fmla="*/ 0 h 1051545"/>
              <a:gd name="connsiteX2" fmla="*/ 1361280 w 1471613"/>
              <a:gd name="connsiteY2" fmla="*/ 194295 h 1051545"/>
              <a:gd name="connsiteX3" fmla="*/ 0 w 1471613"/>
              <a:gd name="connsiteY3" fmla="*/ 1051545 h 1051545"/>
              <a:gd name="connsiteX0" fmla="*/ 0 w 1814513"/>
              <a:gd name="connsiteY0" fmla="*/ 1323008 h 1323008"/>
              <a:gd name="connsiteX1" fmla="*/ 1814513 w 1814513"/>
              <a:gd name="connsiteY1" fmla="*/ 0 h 1323008"/>
              <a:gd name="connsiteX2" fmla="*/ 1361280 w 1814513"/>
              <a:gd name="connsiteY2" fmla="*/ 465758 h 1323008"/>
              <a:gd name="connsiteX3" fmla="*/ 0 w 1814513"/>
              <a:gd name="connsiteY3" fmla="*/ 1323008 h 1323008"/>
              <a:gd name="connsiteX0" fmla="*/ 0 w 1967451"/>
              <a:gd name="connsiteY0" fmla="*/ 1339004 h 1339004"/>
              <a:gd name="connsiteX1" fmla="*/ 1814513 w 1967451"/>
              <a:gd name="connsiteY1" fmla="*/ 15996 h 1339004"/>
              <a:gd name="connsiteX2" fmla="*/ 1361280 w 1967451"/>
              <a:gd name="connsiteY2" fmla="*/ 481754 h 1339004"/>
              <a:gd name="connsiteX3" fmla="*/ 0 w 1967451"/>
              <a:gd name="connsiteY3" fmla="*/ 1339004 h 133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451" h="1339004">
                <a:moveTo>
                  <a:pt x="0" y="1339004"/>
                </a:moveTo>
                <a:lnTo>
                  <a:pt x="1814513" y="15996"/>
                </a:lnTo>
                <a:cubicBezTo>
                  <a:pt x="2292085" y="-85926"/>
                  <a:pt x="1512358" y="326501"/>
                  <a:pt x="1361280" y="481754"/>
                </a:cubicBezTo>
                <a:lnTo>
                  <a:pt x="0" y="1339004"/>
                </a:lnTo>
                <a:close/>
              </a:path>
            </a:pathLst>
          </a:cu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2"/>
          <p:cNvSpPr/>
          <p:nvPr/>
        </p:nvSpPr>
        <p:spPr>
          <a:xfrm rot="20573403">
            <a:off x="4683078" y="3204357"/>
            <a:ext cx="1967451" cy="1339004"/>
          </a:xfrm>
          <a:custGeom>
            <a:avLst/>
            <a:gdLst>
              <a:gd name="connsiteX0" fmla="*/ 0 w 2304256"/>
              <a:gd name="connsiteY0" fmla="*/ 1080120 h 1080120"/>
              <a:gd name="connsiteX1" fmla="*/ 0 w 2304256"/>
              <a:gd name="connsiteY1" fmla="*/ 0 h 1080120"/>
              <a:gd name="connsiteX2" fmla="*/ 2304256 w 2304256"/>
              <a:gd name="connsiteY2" fmla="*/ 1080120 h 1080120"/>
              <a:gd name="connsiteX3" fmla="*/ 0 w 2304256"/>
              <a:gd name="connsiteY3" fmla="*/ 1080120 h 1080120"/>
              <a:gd name="connsiteX0" fmla="*/ 0 w 1632743"/>
              <a:gd name="connsiteY0" fmla="*/ 1080120 h 1080120"/>
              <a:gd name="connsiteX1" fmla="*/ 0 w 1632743"/>
              <a:gd name="connsiteY1" fmla="*/ 0 h 1080120"/>
              <a:gd name="connsiteX2" fmla="*/ 1632743 w 1632743"/>
              <a:gd name="connsiteY2" fmla="*/ 51420 h 1080120"/>
              <a:gd name="connsiteX3" fmla="*/ 0 w 1632743"/>
              <a:gd name="connsiteY3" fmla="*/ 1080120 h 1080120"/>
              <a:gd name="connsiteX0" fmla="*/ 0 w 1632743"/>
              <a:gd name="connsiteY0" fmla="*/ 1051545 h 1051545"/>
              <a:gd name="connsiteX1" fmla="*/ 1471613 w 1632743"/>
              <a:gd name="connsiteY1" fmla="*/ 0 h 1051545"/>
              <a:gd name="connsiteX2" fmla="*/ 1632743 w 1632743"/>
              <a:gd name="connsiteY2" fmla="*/ 22845 h 1051545"/>
              <a:gd name="connsiteX3" fmla="*/ 0 w 1632743"/>
              <a:gd name="connsiteY3" fmla="*/ 1051545 h 1051545"/>
              <a:gd name="connsiteX0" fmla="*/ 0 w 1471613"/>
              <a:gd name="connsiteY0" fmla="*/ 1051545 h 1051545"/>
              <a:gd name="connsiteX1" fmla="*/ 1471613 w 1471613"/>
              <a:gd name="connsiteY1" fmla="*/ 0 h 1051545"/>
              <a:gd name="connsiteX2" fmla="*/ 1361280 w 1471613"/>
              <a:gd name="connsiteY2" fmla="*/ 194295 h 1051545"/>
              <a:gd name="connsiteX3" fmla="*/ 0 w 1471613"/>
              <a:gd name="connsiteY3" fmla="*/ 1051545 h 1051545"/>
              <a:gd name="connsiteX0" fmla="*/ 0 w 1814513"/>
              <a:gd name="connsiteY0" fmla="*/ 1323008 h 1323008"/>
              <a:gd name="connsiteX1" fmla="*/ 1814513 w 1814513"/>
              <a:gd name="connsiteY1" fmla="*/ 0 h 1323008"/>
              <a:gd name="connsiteX2" fmla="*/ 1361280 w 1814513"/>
              <a:gd name="connsiteY2" fmla="*/ 465758 h 1323008"/>
              <a:gd name="connsiteX3" fmla="*/ 0 w 1814513"/>
              <a:gd name="connsiteY3" fmla="*/ 1323008 h 1323008"/>
              <a:gd name="connsiteX0" fmla="*/ 0 w 1967451"/>
              <a:gd name="connsiteY0" fmla="*/ 1339004 h 1339004"/>
              <a:gd name="connsiteX1" fmla="*/ 1814513 w 1967451"/>
              <a:gd name="connsiteY1" fmla="*/ 15996 h 1339004"/>
              <a:gd name="connsiteX2" fmla="*/ 1361280 w 1967451"/>
              <a:gd name="connsiteY2" fmla="*/ 481754 h 1339004"/>
              <a:gd name="connsiteX3" fmla="*/ 0 w 1967451"/>
              <a:gd name="connsiteY3" fmla="*/ 1339004 h 133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451" h="1339004">
                <a:moveTo>
                  <a:pt x="0" y="1339004"/>
                </a:moveTo>
                <a:lnTo>
                  <a:pt x="1814513" y="15996"/>
                </a:lnTo>
                <a:cubicBezTo>
                  <a:pt x="2292085" y="-85926"/>
                  <a:pt x="1512358" y="326501"/>
                  <a:pt x="1361280" y="481754"/>
                </a:cubicBezTo>
                <a:lnTo>
                  <a:pt x="0" y="1339004"/>
                </a:lnTo>
                <a:close/>
              </a:path>
            </a:pathLst>
          </a:custGeom>
          <a:solidFill>
            <a:schemeClr val="lt1">
              <a:alpha val="2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8933" y="2238943"/>
            <a:ext cx="6079515" cy="34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329203" y="2658802"/>
            <a:ext cx="49495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i="1" dirty="0" smtClean="0">
                <a:ln w="0"/>
                <a:latin typeface="Bookman Old Style" panose="02050604050505020204" pitchFamily="18" charset="0"/>
              </a:rPr>
              <a:t>   </a:t>
            </a:r>
            <a:r>
              <a:rPr lang="ru-RU" sz="4000" i="1" dirty="0" smtClean="0">
                <a:ln w="0"/>
                <a:solidFill>
                  <a:schemeClr val="bg1"/>
                </a:solidFill>
                <a:latin typeface="Bookman Old Style" panose="02050604050505020204" pitchFamily="18" charset="0"/>
              </a:rPr>
              <a:t>Каким должен </a:t>
            </a:r>
          </a:p>
          <a:p>
            <a:r>
              <a:rPr lang="ru-RU" sz="4000" i="1" dirty="0" smtClean="0">
                <a:ln w="0"/>
                <a:solidFill>
                  <a:schemeClr val="bg1"/>
                </a:solidFill>
                <a:latin typeface="Bookman Old Style" panose="02050604050505020204" pitchFamily="18" charset="0"/>
              </a:rPr>
              <a:t>        быть урок</a:t>
            </a:r>
            <a:endParaRPr lang="ru-RU" sz="4000" i="1" cap="none" spc="0" dirty="0">
              <a:ln w="0"/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" name="Picture 36" descr="Похожее изображени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08" y="2658802"/>
            <a:ext cx="957477" cy="166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1210772" y="2599877"/>
            <a:ext cx="5193955" cy="3789033"/>
            <a:chOff x="2733315" y="464580"/>
            <a:chExt cx="5141256" cy="4047016"/>
          </a:xfrm>
        </p:grpSpPr>
        <p:pic>
          <p:nvPicPr>
            <p:cNvPr id="21" name="Picture 12" descr="Картинки по запросу стул рисунок 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281"/>
            <a:stretch/>
          </p:blipFill>
          <p:spPr bwMode="auto">
            <a:xfrm>
              <a:off x="2733315" y="1599967"/>
              <a:ext cx="3967671" cy="262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Картинки по запросу учитель и дети рисунок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767" y="464580"/>
              <a:ext cx="2463870" cy="3782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Картинки по запросу  The teacher at the table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987"/>
            <a:stretch/>
          </p:blipFill>
          <p:spPr bwMode="auto">
            <a:xfrm>
              <a:off x="2917876" y="2911203"/>
              <a:ext cx="4956695" cy="1600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Картинки по запросу ноутбук торец 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927" y="2212723"/>
              <a:ext cx="2257947" cy="1657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6" descr="Картинки по запросу ручка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195" y="3137157"/>
              <a:ext cx="1264913" cy="574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76" y="2926579"/>
              <a:ext cx="1555614" cy="1338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2" descr="Картинки по запросу подставка с карандашами 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0656" y="2322633"/>
              <a:ext cx="597374" cy="1437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95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83433" y="1036828"/>
            <a:ext cx="4464496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Технологическая карта </a:t>
            </a:r>
            <a:r>
              <a:rPr lang="ru-RU" sz="3200" b="1" dirty="0" smtClean="0">
                <a:solidFill>
                  <a:srgbClr val="AF2121"/>
                </a:solidFill>
              </a:rPr>
              <a:t>урока</a:t>
            </a:r>
            <a:endParaRPr lang="ru-RU" sz="2400" dirty="0">
              <a:solidFill>
                <a:srgbClr val="AF212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6303194"/>
              </p:ext>
            </p:extLst>
          </p:nvPr>
        </p:nvGraphicFramePr>
        <p:xfrm>
          <a:off x="983432" y="3212976"/>
          <a:ext cx="645604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112224" y="908720"/>
            <a:ext cx="3297942" cy="3475727"/>
            <a:chOff x="8040216" y="836712"/>
            <a:chExt cx="3297942" cy="3547735"/>
          </a:xfrm>
        </p:grpSpPr>
        <p:pic>
          <p:nvPicPr>
            <p:cNvPr id="10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 flipH="1">
              <a:off x="8543723" y="836712"/>
              <a:ext cx="2794435" cy="354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8040216" y="2567027"/>
              <a:ext cx="1872209" cy="1483713"/>
              <a:chOff x="9034451" y="4321552"/>
              <a:chExt cx="1872209" cy="1483713"/>
            </a:xfrm>
          </p:grpSpPr>
          <p:pic>
            <p:nvPicPr>
              <p:cNvPr id="11" name="Picture 2" descr="Картинки по запросу лист в клетку 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39" t="25344" r="15643" b="3859"/>
              <a:stretch/>
            </p:blipFill>
            <p:spPr bwMode="auto">
              <a:xfrm>
                <a:off x="9106459" y="4365105"/>
                <a:ext cx="1798072" cy="1440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9034451" y="4321552"/>
                <a:ext cx="187220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400" b="1" dirty="0" smtClean="0">
                    <a:ln w="0"/>
                    <a:latin typeface="Bookman Old Style" panose="02050604050505020204" pitchFamily="18" charset="0"/>
                  </a:rPr>
                  <a:t>Технологическая карта</a:t>
                </a:r>
                <a:endParaRPr lang="ru-RU" sz="1400" b="1" cap="none" spc="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endParaRPr>
              </a:p>
            </p:txBody>
          </p:sp>
          <p:pic>
            <p:nvPicPr>
              <p:cNvPr id="13" name="Picture 2" descr="Картинки по запросу технологическая карта урока 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56513" y="4844772"/>
                <a:ext cx="1528609" cy="912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7143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48C60-0CAB-4D8E-B405-609DDF584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CB48C60-0CAB-4D8E-B405-609DDF584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8E1B5-B618-4A23-8C08-EC39230F2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3AC8E1B5-B618-4A23-8C08-EC39230F2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DD864E-F14A-4974-8D0D-BE89DC659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ADD864E-F14A-4974-8D0D-BE89DC659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5B253A-4A01-4E05-A127-26C8D4DE4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BC5B253A-4A01-4E05-A127-26C8D4DE4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65350B-B2A2-487B-B08C-BF53786A8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2565350B-B2A2-487B-B08C-BF53786A8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83433" y="1036828"/>
            <a:ext cx="4464496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Технологическая карта </a:t>
            </a:r>
            <a:r>
              <a:rPr lang="ru-RU" sz="3200" b="1" dirty="0" smtClean="0">
                <a:solidFill>
                  <a:srgbClr val="AF2121"/>
                </a:solidFill>
              </a:rPr>
              <a:t>урока</a:t>
            </a:r>
            <a:endParaRPr lang="ru-RU" sz="2400" dirty="0">
              <a:solidFill>
                <a:srgbClr val="AF212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40238956"/>
              </p:ext>
            </p:extLst>
          </p:nvPr>
        </p:nvGraphicFramePr>
        <p:xfrm>
          <a:off x="983432" y="3212976"/>
          <a:ext cx="645604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8112224" y="908720"/>
            <a:ext cx="3297942" cy="3475727"/>
            <a:chOff x="8040216" y="836712"/>
            <a:chExt cx="3297942" cy="3547735"/>
          </a:xfrm>
        </p:grpSpPr>
        <p:pic>
          <p:nvPicPr>
            <p:cNvPr id="16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 flipH="1">
              <a:off x="8543723" y="836712"/>
              <a:ext cx="2794435" cy="354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8040216" y="2567027"/>
              <a:ext cx="1872209" cy="1483713"/>
              <a:chOff x="9034451" y="4321552"/>
              <a:chExt cx="1872209" cy="1483713"/>
            </a:xfrm>
          </p:grpSpPr>
          <p:pic>
            <p:nvPicPr>
              <p:cNvPr id="18" name="Picture 2" descr="Картинки по запросу лист в клетку 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39" t="25344" r="15643" b="3859"/>
              <a:stretch/>
            </p:blipFill>
            <p:spPr bwMode="auto">
              <a:xfrm>
                <a:off x="9106459" y="4365105"/>
                <a:ext cx="1798072" cy="1440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Прямоугольник 18"/>
              <p:cNvSpPr/>
              <p:nvPr/>
            </p:nvSpPr>
            <p:spPr>
              <a:xfrm>
                <a:off x="9034451" y="4321552"/>
                <a:ext cx="187220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400" b="1" dirty="0" smtClean="0">
                    <a:ln w="0"/>
                    <a:latin typeface="Bookman Old Style" panose="02050604050505020204" pitchFamily="18" charset="0"/>
                  </a:rPr>
                  <a:t>Технологическая карта</a:t>
                </a:r>
                <a:endParaRPr lang="ru-RU" sz="1400" b="1" cap="none" spc="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endParaRPr>
              </a:p>
            </p:txBody>
          </p:sp>
          <p:pic>
            <p:nvPicPr>
              <p:cNvPr id="20" name="Picture 2" descr="Картинки по запросу технологическая карта урока 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56513" y="4844772"/>
                <a:ext cx="1528609" cy="912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5119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48C60-0CAB-4D8E-B405-609DDF584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>
                                            <p:graphicEl>
                                              <a:dgm id="{DCB48C60-0CAB-4D8E-B405-609DDF584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8E1B5-B618-4A23-8C08-EC39230F2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2">
                                            <p:graphicEl>
                                              <a:dgm id="{3AC8E1B5-B618-4A23-8C08-EC39230F2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DD864E-F14A-4974-8D0D-BE89DC659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2">
                                            <p:graphicEl>
                                              <a:dgm id="{0ADD864E-F14A-4974-8D0D-BE89DC659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5B253A-4A01-4E05-A127-26C8D4DE4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2">
                                            <p:graphicEl>
                                              <a:dgm id="{BC5B253A-4A01-4E05-A127-26C8D4DE4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65350B-B2A2-487B-B08C-BF53786A8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2">
                                            <p:graphicEl>
                                              <a:dgm id="{2565350B-B2A2-487B-B08C-BF53786A8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83433" y="1036828"/>
            <a:ext cx="4464496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При </a:t>
            </a:r>
            <a:r>
              <a:rPr lang="ru-RU" sz="3200" b="1" dirty="0">
                <a:solidFill>
                  <a:srgbClr val="AF2121"/>
                </a:solidFill>
              </a:rPr>
              <a:t>конструировании технологической карты урока необходимо учитывать следующие позиции: </a:t>
            </a:r>
            <a:endParaRPr lang="ru-RU" sz="2400" dirty="0">
              <a:solidFill>
                <a:srgbClr val="AF212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112224" y="908720"/>
            <a:ext cx="3297942" cy="3475727"/>
            <a:chOff x="8040216" y="836712"/>
            <a:chExt cx="3297942" cy="3547735"/>
          </a:xfrm>
        </p:grpSpPr>
        <p:pic>
          <p:nvPicPr>
            <p:cNvPr id="16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 flipH="1">
              <a:off x="8543723" y="836712"/>
              <a:ext cx="2794435" cy="354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8040216" y="2567027"/>
              <a:ext cx="1872209" cy="1483713"/>
              <a:chOff x="9034451" y="4321552"/>
              <a:chExt cx="1872209" cy="1483713"/>
            </a:xfrm>
          </p:grpSpPr>
          <p:pic>
            <p:nvPicPr>
              <p:cNvPr id="18" name="Picture 2" descr="Картинки по запросу лист в клетку 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39" t="25344" r="15643" b="3859"/>
              <a:stretch/>
            </p:blipFill>
            <p:spPr bwMode="auto">
              <a:xfrm>
                <a:off x="9106459" y="4365105"/>
                <a:ext cx="1798072" cy="1440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Прямоугольник 18"/>
              <p:cNvSpPr/>
              <p:nvPr/>
            </p:nvSpPr>
            <p:spPr>
              <a:xfrm>
                <a:off x="9034451" y="4321552"/>
                <a:ext cx="187220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400" b="1" dirty="0" smtClean="0">
                    <a:ln w="0"/>
                    <a:latin typeface="Bookman Old Style" panose="02050604050505020204" pitchFamily="18" charset="0"/>
                  </a:rPr>
                  <a:t>Технологическая карта</a:t>
                </a:r>
                <a:endParaRPr lang="ru-RU" sz="1400" b="1" cap="none" spc="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endParaRPr>
              </a:p>
            </p:txBody>
          </p:sp>
          <p:pic>
            <p:nvPicPr>
              <p:cNvPr id="20" name="Picture 2" descr="Картинки по запросу технологическая карта урока 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56513" y="4844772"/>
                <a:ext cx="1528609" cy="912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Прямоугольник 9"/>
          <p:cNvSpPr/>
          <p:nvPr/>
        </p:nvSpPr>
        <p:spPr>
          <a:xfrm>
            <a:off x="839415" y="2999112"/>
            <a:ext cx="71533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должен </a:t>
            </a:r>
            <a:r>
              <a:rPr lang="ru-RU" sz="2000" dirty="0"/>
              <a:t>быть описан весь процесс деятельности с указанием конечного результата; 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должны </a:t>
            </a:r>
            <a:r>
              <a:rPr lang="ru-RU" sz="2000" dirty="0"/>
              <a:t>быть указаны все операции, их составные части с максимально полным отражением их </a:t>
            </a:r>
            <a:r>
              <a:rPr lang="ru-RU" sz="2000" dirty="0" smtClean="0"/>
              <a:t>последовательности;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должны </a:t>
            </a:r>
            <a:r>
              <a:rPr lang="ru-RU" sz="2000" dirty="0"/>
              <a:t>быть названы материалы, перечислено оборудование, указаны инструменты; 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должна </a:t>
            </a:r>
            <a:r>
              <a:rPr lang="ru-RU" sz="2000" dirty="0"/>
              <a:t>быть отражена координация и синхронизация действий всех субъектов педагогической </a:t>
            </a:r>
            <a:r>
              <a:rPr lang="ru-RU" sz="2000" dirty="0" smtClean="0"/>
              <a:t>деятельности;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должно </a:t>
            </a:r>
            <a:r>
              <a:rPr lang="ru-RU" sz="2000" dirty="0"/>
              <a:t>быть рассчитано время выполнения всех операций.</a:t>
            </a:r>
          </a:p>
          <a:p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68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Картинки по запросу доска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84472" y="1819855"/>
            <a:ext cx="3644493" cy="259228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 flipH="1">
            <a:off x="8220488" y="2979255"/>
            <a:ext cx="2484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УРОК</a:t>
            </a:r>
          </a:p>
        </p:txBody>
      </p:sp>
      <p:sp>
        <p:nvSpPr>
          <p:cNvPr id="24" name="Стрелка вправо 25"/>
          <p:cNvSpPr/>
          <p:nvPr/>
        </p:nvSpPr>
        <p:spPr>
          <a:xfrm>
            <a:off x="2807885" y="1772146"/>
            <a:ext cx="3096344" cy="823562"/>
          </a:xfrm>
          <a:prstGeom prst="homePlate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эффективно </a:t>
            </a:r>
            <a:r>
              <a:rPr lang="ru-RU" dirty="0" smtClean="0">
                <a:solidFill>
                  <a:schemeClr val="tx1"/>
                </a:solidFill>
              </a:rPr>
              <a:t>организует </a:t>
            </a:r>
            <a:r>
              <a:rPr lang="ru-RU" dirty="0">
                <a:solidFill>
                  <a:schemeClr val="tx1"/>
                </a:solidFill>
              </a:rPr>
              <a:t>процесс обучения</a:t>
            </a:r>
          </a:p>
        </p:txBody>
      </p:sp>
      <p:sp>
        <p:nvSpPr>
          <p:cNvPr id="27" name="Стрелка вправо 25"/>
          <p:cNvSpPr/>
          <p:nvPr/>
        </p:nvSpPr>
        <p:spPr>
          <a:xfrm>
            <a:off x="3741861" y="2913096"/>
            <a:ext cx="4154772" cy="823562"/>
          </a:xfrm>
          <a:prstGeom prst="homePlate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обеспечивает </a:t>
            </a:r>
            <a:r>
              <a:rPr lang="ru-RU" dirty="0">
                <a:solidFill>
                  <a:schemeClr val="tx1"/>
                </a:solidFill>
              </a:rPr>
              <a:t>реализацию предметных, метапредметных и личностных </a:t>
            </a:r>
            <a:r>
              <a:rPr lang="ru-RU" dirty="0" smtClean="0">
                <a:solidFill>
                  <a:schemeClr val="tx1"/>
                </a:solidFill>
              </a:rPr>
              <a:t>умений в соответствии с ФГОС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трелка вправо 25"/>
          <p:cNvSpPr/>
          <p:nvPr/>
        </p:nvSpPr>
        <p:spPr>
          <a:xfrm>
            <a:off x="4360530" y="4332968"/>
            <a:ext cx="3158409" cy="823562"/>
          </a:xfrm>
          <a:prstGeom prst="homePlate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сокращает </a:t>
            </a:r>
            <a:r>
              <a:rPr lang="ru-RU" dirty="0">
                <a:solidFill>
                  <a:schemeClr val="tx1"/>
                </a:solidFill>
              </a:rPr>
              <a:t>время на подготовку учителя к </a:t>
            </a:r>
            <a:r>
              <a:rPr lang="ru-RU" dirty="0" smtClean="0">
                <a:solidFill>
                  <a:schemeClr val="tx1"/>
                </a:solidFill>
              </a:rPr>
              <a:t>уроку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825983" y="2420888"/>
            <a:ext cx="3226484" cy="3456384"/>
            <a:chOff x="1573373" y="2833593"/>
            <a:chExt cx="3226484" cy="3547735"/>
          </a:xfrm>
        </p:grpSpPr>
        <p:pic>
          <p:nvPicPr>
            <p:cNvPr id="31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>
              <a:off x="1573373" y="2833593"/>
              <a:ext cx="2794435" cy="354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9" t="25344" r="15643" b="3859"/>
            <a:stretch/>
          </p:blipFill>
          <p:spPr bwMode="auto">
            <a:xfrm>
              <a:off x="2999656" y="4633794"/>
              <a:ext cx="1798072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927648" y="4590241"/>
              <a:ext cx="187220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b="1" dirty="0" smtClean="0">
                  <a:ln w="0"/>
                  <a:latin typeface="Bookman Old Style" panose="02050604050505020204" pitchFamily="18" charset="0"/>
                </a:rPr>
                <a:t>Технологическая карта</a:t>
              </a:r>
              <a:endParaRPr lang="ru-RU" sz="1400" b="1" cap="none" spc="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34" name="Picture 2" descr="Картинки по запросу технологическая карта урока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710" y="5113461"/>
              <a:ext cx="1528609" cy="912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19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1425" y="2060847"/>
            <a:ext cx="5760640" cy="270031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Урок </a:t>
            </a:r>
            <a:r>
              <a:rPr lang="ru-RU" sz="2000" dirty="0"/>
              <a:t>– главная составная часть </a:t>
            </a:r>
            <a:r>
              <a:rPr lang="ru-RU" sz="2000" dirty="0" smtClean="0"/>
              <a:t>процесса обучения</a:t>
            </a:r>
            <a:r>
              <a:rPr lang="ru-RU" sz="2000" dirty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Педагогу необходимо превратить урок в  своеобразное произведение </a:t>
            </a:r>
            <a:r>
              <a:rPr lang="ru-RU" sz="2000" dirty="0"/>
              <a:t>со своим замыслом, завязкой и </a:t>
            </a:r>
            <a:r>
              <a:rPr lang="ru-RU" sz="2000" dirty="0" smtClean="0"/>
              <a:t>развязкой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5" y="1798136"/>
            <a:ext cx="4837093" cy="3225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5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270793"/>
            <a:ext cx="2232248" cy="321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трелка вправо 25"/>
          <p:cNvSpPr/>
          <p:nvPr/>
        </p:nvSpPr>
        <p:spPr>
          <a:xfrm>
            <a:off x="4890045" y="1558895"/>
            <a:ext cx="2944131" cy="828000"/>
          </a:xfrm>
          <a:prstGeom prst="homePlate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ВООРУЖАЕТ ЗНАНИЯМИ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Стрелка вправо 25"/>
          <p:cNvSpPr/>
          <p:nvPr/>
        </p:nvSpPr>
        <p:spPr>
          <a:xfrm>
            <a:off x="4890045" y="2653024"/>
            <a:ext cx="2666371" cy="792000"/>
          </a:xfrm>
          <a:prstGeom prst="homePlate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ФОРМИРУЕТ УМЕНИЯ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25"/>
          <p:cNvSpPr/>
          <p:nvPr/>
        </p:nvSpPr>
        <p:spPr>
          <a:xfrm>
            <a:off x="2873053" y="3879151"/>
            <a:ext cx="4473443" cy="828000"/>
          </a:xfrm>
          <a:prstGeom prst="homePlate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ВЫЗЫВАЕТ ИНТЕРЕС И УВЛЕЧЁННОСТЬ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25"/>
          <p:cNvSpPr/>
          <p:nvPr/>
        </p:nvSpPr>
        <p:spPr>
          <a:xfrm>
            <a:off x="2063552" y="5057386"/>
            <a:ext cx="4768698" cy="828000"/>
          </a:xfrm>
          <a:prstGeom prst="homePlate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РАЗВИВАЕТ ТВОРЧЕСКОЕ СОЗНАНИЕ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9" name="Picture 2" descr="Картинки по запросу доска vec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5552" y="1104840"/>
            <a:ext cx="3644493" cy="259228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 flipH="1">
            <a:off x="1611662" y="2047041"/>
            <a:ext cx="2484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УРОК</a:t>
            </a:r>
          </a:p>
        </p:txBody>
      </p:sp>
    </p:spTree>
    <p:extLst>
      <p:ext uri="{BB962C8B-B14F-4D97-AF65-F5344CB8AC3E}">
        <p14:creationId xmlns:p14="http://schemas.microsoft.com/office/powerpoint/2010/main" val="13430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83433" y="1036828"/>
            <a:ext cx="4464496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Структура технологической</a:t>
            </a:r>
          </a:p>
          <a:p>
            <a:r>
              <a:rPr lang="ru-RU" sz="3200" b="1" dirty="0" smtClean="0">
                <a:solidFill>
                  <a:srgbClr val="AF2121"/>
                </a:solidFill>
              </a:rPr>
              <a:t> карты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1904" y="764704"/>
            <a:ext cx="62646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/>
              <a:t>1. Общие сведения </a:t>
            </a:r>
            <a:r>
              <a:rPr lang="ru-RU" sz="2000" b="1" dirty="0"/>
              <a:t>об </a:t>
            </a:r>
            <a:r>
              <a:rPr lang="ru-RU" sz="2000" b="1" dirty="0" smtClean="0"/>
              <a:t>уроке:</a:t>
            </a:r>
          </a:p>
          <a:p>
            <a:pPr marL="342900" lvl="0" indent="-342900">
              <a:spcAft>
                <a:spcPts val="0"/>
              </a:spcAft>
              <a:buFontTx/>
              <a:buChar char="-"/>
            </a:pPr>
            <a:r>
              <a:rPr lang="ru-RU" sz="2000" dirty="0" smtClean="0"/>
              <a:t>название </a:t>
            </a:r>
            <a:r>
              <a:rPr lang="ru-RU" sz="2000" dirty="0"/>
              <a:t>темы с указанием часов, отведенных на </a:t>
            </a:r>
            <a:r>
              <a:rPr lang="ru-RU" sz="2000" dirty="0" smtClean="0"/>
              <a:t>изучение;</a:t>
            </a:r>
          </a:p>
          <a:p>
            <a:pPr marL="342900" lvl="0" indent="-342900">
              <a:spcAft>
                <a:spcPts val="0"/>
              </a:spcAft>
              <a:buFontTx/>
              <a:buChar char="-"/>
            </a:pPr>
            <a:r>
              <a:rPr lang="ru-RU" sz="2000" dirty="0" smtClean="0"/>
              <a:t>цель </a:t>
            </a:r>
            <a:r>
              <a:rPr lang="ru-RU" sz="2000" dirty="0"/>
              <a:t>освоения учебного </a:t>
            </a:r>
            <a:r>
              <a:rPr lang="ru-RU" sz="2000" dirty="0" smtClean="0"/>
              <a:t>содержания и планируемые результаты;</a:t>
            </a:r>
            <a:endParaRPr lang="ru-RU" sz="2000" dirty="0"/>
          </a:p>
          <a:p>
            <a:pPr marL="342900" lvl="0" indent="-342900">
              <a:spcAft>
                <a:spcPts val="0"/>
              </a:spcAft>
              <a:buFontTx/>
              <a:buChar char="-"/>
            </a:pPr>
            <a:r>
              <a:rPr lang="ru-RU" sz="2000" dirty="0" smtClean="0"/>
              <a:t>метапредметные </a:t>
            </a:r>
            <a:r>
              <a:rPr lang="ru-RU" sz="2000" dirty="0"/>
              <a:t>связи и </a:t>
            </a:r>
            <a:r>
              <a:rPr lang="ru-RU" sz="2000" dirty="0" smtClean="0"/>
              <a:t>организация </a:t>
            </a:r>
            <a:r>
              <a:rPr lang="ru-RU" sz="2000" dirty="0"/>
              <a:t>пространства (формы работы и ресурсы</a:t>
            </a:r>
            <a:r>
              <a:rPr lang="ru-RU" sz="2000" dirty="0" smtClean="0"/>
              <a:t>);</a:t>
            </a:r>
            <a:endParaRPr lang="ru-RU" sz="2000" dirty="0"/>
          </a:p>
          <a:p>
            <a:pPr marL="342900" lvl="0" indent="-342900">
              <a:spcAft>
                <a:spcPts val="0"/>
              </a:spcAft>
              <a:buFontTx/>
              <a:buChar char="-"/>
            </a:pPr>
            <a:r>
              <a:rPr lang="ru-RU" sz="2000" dirty="0" smtClean="0"/>
              <a:t> основные </a:t>
            </a:r>
            <a:r>
              <a:rPr lang="ru-RU" sz="2000" dirty="0"/>
              <a:t>понятия </a:t>
            </a:r>
            <a:r>
              <a:rPr lang="ru-RU" sz="2000" dirty="0" smtClean="0"/>
              <a:t>темы.</a:t>
            </a:r>
            <a:endParaRPr lang="ru-RU" sz="2000" dirty="0"/>
          </a:p>
          <a:p>
            <a:pPr algn="just">
              <a:spcAft>
                <a:spcPts val="0"/>
              </a:spcAft>
            </a:pPr>
            <a:r>
              <a:rPr lang="ru-RU" sz="2000" b="1" dirty="0" smtClean="0"/>
              <a:t>2. Организационно-</a:t>
            </a:r>
            <a:r>
              <a:rPr lang="ru-RU" sz="2000" b="1" dirty="0" err="1" smtClean="0"/>
              <a:t>деятельностный</a:t>
            </a:r>
            <a:r>
              <a:rPr lang="ru-RU" sz="2000" b="1" dirty="0" smtClean="0"/>
              <a:t> блок: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/>
              <a:t>-   определяется </a:t>
            </a:r>
            <a:r>
              <a:rPr lang="ru-RU" sz="2000" dirty="0"/>
              <a:t>цель и прогнозируемый </a:t>
            </a:r>
            <a:r>
              <a:rPr lang="ru-RU" sz="2000" dirty="0" smtClean="0"/>
              <a:t>результат;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000" dirty="0" smtClean="0"/>
              <a:t>задания </a:t>
            </a:r>
            <a:r>
              <a:rPr lang="ru-RU" sz="2000" dirty="0"/>
              <a:t>на отработку материала и диагностические задания на проверку его понимания и </a:t>
            </a:r>
            <a:r>
              <a:rPr lang="ru-RU" sz="2000" dirty="0" smtClean="0"/>
              <a:t>усвоения;</a:t>
            </a:r>
            <a:endParaRPr lang="ru-RU" sz="2000" dirty="0"/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ru-RU" sz="2000" dirty="0" smtClean="0"/>
              <a:t>контрольное </a:t>
            </a:r>
            <a:r>
              <a:rPr lang="ru-RU" sz="2000" dirty="0"/>
              <a:t>задание на проверку достижения планируемых результатов</a:t>
            </a:r>
          </a:p>
          <a:p>
            <a:pPr algn="just">
              <a:spcAft>
                <a:spcPts val="0"/>
              </a:spcAft>
            </a:pPr>
            <a:r>
              <a:rPr lang="ru-RU" sz="2000" b="1" dirty="0" smtClean="0"/>
              <a:t>3. Дополнительные материалы.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тесты;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решение задач;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схемы </a:t>
            </a:r>
            <a:r>
              <a:rPr lang="ru-RU" sz="2000" dirty="0"/>
              <a:t>или таблицы.</a:t>
            </a:r>
          </a:p>
          <a:p>
            <a:pPr algn="just">
              <a:spcAft>
                <a:spcPts val="0"/>
              </a:spcAft>
            </a:pPr>
            <a:endParaRPr lang="ru-RU" sz="2000" b="1" dirty="0">
              <a:effectLst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573373" y="2924944"/>
            <a:ext cx="3226484" cy="3456384"/>
            <a:chOff x="1573373" y="2833593"/>
            <a:chExt cx="3226484" cy="3547735"/>
          </a:xfrm>
        </p:grpSpPr>
        <p:pic>
          <p:nvPicPr>
            <p:cNvPr id="16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>
              <a:off x="1573373" y="2833593"/>
              <a:ext cx="2794435" cy="354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9" t="25344" r="15643" b="3859"/>
            <a:stretch/>
          </p:blipFill>
          <p:spPr bwMode="auto">
            <a:xfrm>
              <a:off x="2999656" y="4633794"/>
              <a:ext cx="1798072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2927648" y="4590241"/>
              <a:ext cx="187220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b="1" dirty="0" smtClean="0">
                  <a:ln w="0"/>
                  <a:latin typeface="Bookman Old Style" panose="02050604050505020204" pitchFamily="18" charset="0"/>
                </a:rPr>
                <a:t>Технологическая карта</a:t>
              </a:r>
              <a:endParaRPr lang="ru-RU" sz="1400" b="1" cap="none" spc="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19" name="Picture 2" descr="Картинки по запросу технологическая карта урока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710" y="5113461"/>
              <a:ext cx="1528609" cy="912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496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689013" y="1036828"/>
            <a:ext cx="5616073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Этапы, которые должны быть отражены </a:t>
            </a:r>
          </a:p>
          <a:p>
            <a:r>
              <a:rPr lang="ru-RU" sz="3200" b="1" dirty="0" smtClean="0">
                <a:solidFill>
                  <a:srgbClr val="AF2121"/>
                </a:solidFill>
              </a:rPr>
              <a:t>в технологической карте</a:t>
            </a:r>
            <a:endParaRPr lang="ru-RU" sz="2400" dirty="0">
              <a:solidFill>
                <a:srgbClr val="AF212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960096" y="1412776"/>
            <a:ext cx="3297942" cy="3403686"/>
            <a:chOff x="8040216" y="836712"/>
            <a:chExt cx="3297942" cy="3547735"/>
          </a:xfrm>
        </p:grpSpPr>
        <p:pic>
          <p:nvPicPr>
            <p:cNvPr id="10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 flipH="1">
              <a:off x="8543723" y="836712"/>
              <a:ext cx="2794435" cy="354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8040216" y="2567027"/>
              <a:ext cx="1872209" cy="1483713"/>
              <a:chOff x="9034451" y="4321552"/>
              <a:chExt cx="1872209" cy="1483713"/>
            </a:xfrm>
          </p:grpSpPr>
          <p:pic>
            <p:nvPicPr>
              <p:cNvPr id="11" name="Picture 2" descr="Картинки по запросу лист в клетку 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39" t="25344" r="15643" b="3859"/>
              <a:stretch/>
            </p:blipFill>
            <p:spPr bwMode="auto">
              <a:xfrm>
                <a:off x="9106459" y="4365105"/>
                <a:ext cx="1798072" cy="1440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9034451" y="4321552"/>
                <a:ext cx="187220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400" b="1" dirty="0" smtClean="0">
                    <a:ln w="0"/>
                    <a:latin typeface="Bookman Old Style" panose="02050604050505020204" pitchFamily="18" charset="0"/>
                  </a:rPr>
                  <a:t>Технологическая карта</a:t>
                </a:r>
                <a:endParaRPr lang="ru-RU" sz="1400" b="1" cap="none" spc="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endParaRPr>
              </a:p>
            </p:txBody>
          </p:sp>
          <p:pic>
            <p:nvPicPr>
              <p:cNvPr id="13" name="Picture 2" descr="Картинки по запросу технологическая карта урока 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56513" y="4844772"/>
                <a:ext cx="1528609" cy="912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" name="Прямоугольник 3"/>
          <p:cNvSpPr/>
          <p:nvPr/>
        </p:nvSpPr>
        <p:spPr>
          <a:xfrm>
            <a:off x="828092" y="2924944"/>
            <a:ext cx="714011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Организация </a:t>
            </a:r>
            <a:r>
              <a:rPr lang="ru-RU" sz="2000" dirty="0"/>
              <a:t>класса.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Проверка домашнего задания.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Актуализация знаний.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Ознакомление с новым материалом.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Первичная проверка изученного материала.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Закрепление.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Применение полученных в ходе </a:t>
            </a:r>
            <a:r>
              <a:rPr lang="ru-RU" sz="2000" dirty="0" smtClean="0"/>
              <a:t>занятия </a:t>
            </a:r>
            <a:r>
              <a:rPr lang="ru-RU" sz="2000" dirty="0"/>
              <a:t>знаний на практике.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Обобщение и систематизация.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Домашнее задание.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Подведение </a:t>
            </a:r>
            <a:r>
              <a:rPr lang="ru-RU" sz="2000" dirty="0"/>
              <a:t>итогов.</a:t>
            </a:r>
          </a:p>
        </p:txBody>
      </p:sp>
    </p:spTree>
    <p:extLst>
      <p:ext uri="{BB962C8B-B14F-4D97-AF65-F5344CB8AC3E}">
        <p14:creationId xmlns:p14="http://schemas.microsoft.com/office/powerpoint/2010/main" val="201948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83432" y="1036828"/>
            <a:ext cx="4752527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Возможности технологической карты в деятельности педагога</a:t>
            </a:r>
            <a:endParaRPr lang="ru-RU" sz="2400" dirty="0">
              <a:solidFill>
                <a:srgbClr val="AF212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752184" y="1628800"/>
            <a:ext cx="3297942" cy="3331711"/>
            <a:chOff x="8040216" y="836712"/>
            <a:chExt cx="3297942" cy="3547735"/>
          </a:xfrm>
        </p:grpSpPr>
        <p:pic>
          <p:nvPicPr>
            <p:cNvPr id="10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 flipH="1">
              <a:off x="8543723" y="836712"/>
              <a:ext cx="2794435" cy="354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8040216" y="2567027"/>
              <a:ext cx="1872209" cy="1483713"/>
              <a:chOff x="9034451" y="4321552"/>
              <a:chExt cx="1872209" cy="1483713"/>
            </a:xfrm>
          </p:grpSpPr>
          <p:pic>
            <p:nvPicPr>
              <p:cNvPr id="11" name="Picture 2" descr="Картинки по запросу лист в клетку 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39" t="25344" r="15643" b="3859"/>
              <a:stretch/>
            </p:blipFill>
            <p:spPr bwMode="auto">
              <a:xfrm>
                <a:off x="9106459" y="4365105"/>
                <a:ext cx="1798072" cy="1440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9034451" y="4321552"/>
                <a:ext cx="187220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400" b="1" dirty="0" smtClean="0">
                    <a:ln w="0"/>
                    <a:latin typeface="Bookman Old Style" panose="02050604050505020204" pitchFamily="18" charset="0"/>
                  </a:rPr>
                  <a:t>Технологическая карта</a:t>
                </a:r>
                <a:endParaRPr lang="ru-RU" sz="1400" b="1" cap="none" spc="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endParaRPr>
              </a:p>
            </p:txBody>
          </p:sp>
          <p:pic>
            <p:nvPicPr>
              <p:cNvPr id="13" name="Picture 2" descr="Картинки по запросу технологическая карта урока 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56513" y="4844772"/>
                <a:ext cx="1528609" cy="912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" name="Прямоугольник 3"/>
          <p:cNvSpPr/>
          <p:nvPr/>
        </p:nvSpPr>
        <p:spPr>
          <a:xfrm>
            <a:off x="828092" y="2924944"/>
            <a:ext cx="71401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озволит реализовать </a:t>
            </a:r>
            <a:r>
              <a:rPr lang="ru-RU" sz="2000" dirty="0"/>
              <a:t>планируемые результаты </a:t>
            </a:r>
            <a:r>
              <a:rPr lang="ru-RU" sz="2000" dirty="0" smtClean="0"/>
              <a:t>ФГОС; 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истемно </a:t>
            </a:r>
            <a:r>
              <a:rPr lang="ru-RU" sz="2000" dirty="0"/>
              <a:t>формировать у учащихся универсальные учебные </a:t>
            </a:r>
            <a:r>
              <a:rPr lang="ru-RU" sz="2000" dirty="0" smtClean="0"/>
              <a:t>действия;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роектировать </a:t>
            </a:r>
            <a:r>
              <a:rPr lang="ru-RU" sz="2000" dirty="0"/>
              <a:t>свою деятельность на четверть, полугодие, год посредством перехода от поурочного планирования к проектированию </a:t>
            </a:r>
            <a:r>
              <a:rPr lang="ru-RU" sz="2000" dirty="0" smtClean="0"/>
              <a:t>темы;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р</a:t>
            </a:r>
            <a:r>
              <a:rPr lang="ru-RU" sz="2000" dirty="0" smtClean="0"/>
              <a:t>еализовывать </a:t>
            </a:r>
            <a:r>
              <a:rPr lang="ru-RU" sz="2000" dirty="0"/>
              <a:t>на практике </a:t>
            </a:r>
            <a:r>
              <a:rPr lang="ru-RU" sz="2000" dirty="0" err="1"/>
              <a:t>межпредметные</a:t>
            </a:r>
            <a:r>
              <a:rPr lang="ru-RU" sz="2000" dirty="0"/>
              <a:t> </a:t>
            </a:r>
            <a:r>
              <a:rPr lang="ru-RU" sz="2000" dirty="0" smtClean="0"/>
              <a:t>связи;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выполнять </a:t>
            </a:r>
            <a:r>
              <a:rPr lang="ru-RU" sz="2000" dirty="0"/>
              <a:t>диагностику достижения планируемых результатов учащимися на каждом этапе освоения темы.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634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83432" y="1036828"/>
            <a:ext cx="10441160" cy="131205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Форма </a:t>
            </a:r>
            <a:r>
              <a:rPr lang="ru-RU" sz="3200" b="1" dirty="0">
                <a:solidFill>
                  <a:srgbClr val="AF2121"/>
                </a:solidFill>
              </a:rPr>
              <a:t>технологической карты урока</a:t>
            </a:r>
            <a:endParaRPr lang="ru-RU" sz="2400" dirty="0">
              <a:solidFill>
                <a:srgbClr val="AF212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79" y="3046421"/>
            <a:ext cx="10372725" cy="188595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27448" y="2564904"/>
            <a:ext cx="1728192" cy="50405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Вариант 1.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1670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53457" y="2924944"/>
            <a:ext cx="6929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ФГОС предусматривает создание условий для повышения качества </a:t>
            </a:r>
            <a:r>
              <a:rPr lang="ru-RU" sz="2000" dirty="0" smtClean="0"/>
              <a:t>образования, ориентирует </a:t>
            </a:r>
            <a:r>
              <a:rPr lang="ru-RU" sz="2000" dirty="0"/>
              <a:t>на достижение новых образовательных результатов, обеспечивающих готовность современной школы к удовлетворению образовательных потребностей личности, общества и </a:t>
            </a:r>
            <a:r>
              <a:rPr lang="ru-RU" sz="2000" dirty="0" smtClean="0"/>
              <a:t>государства.</a:t>
            </a:r>
          </a:p>
          <a:p>
            <a:endParaRPr lang="ru-RU" sz="1200" dirty="0" smtClean="0"/>
          </a:p>
          <a:p>
            <a:endParaRPr lang="ru-RU" sz="2000" dirty="0"/>
          </a:p>
        </p:txBody>
      </p:sp>
      <p:pic>
        <p:nvPicPr>
          <p:cNvPr id="24" name="Picture 2" descr="Картинки по запросу ФГО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"/>
          <a:stretch/>
        </p:blipFill>
        <p:spPr bwMode="auto">
          <a:xfrm>
            <a:off x="7907840" y="2024844"/>
            <a:ext cx="1643074" cy="24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"/>
          <a:stretch/>
        </p:blipFill>
        <p:spPr bwMode="auto">
          <a:xfrm>
            <a:off x="8729377" y="3645024"/>
            <a:ext cx="1794008" cy="24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1"/>
          <p:cNvGrpSpPr/>
          <p:nvPr/>
        </p:nvGrpSpPr>
        <p:grpSpPr>
          <a:xfrm rot="1316639">
            <a:off x="9423403" y="1066817"/>
            <a:ext cx="1683959" cy="2333839"/>
            <a:chOff x="8525819" y="3042769"/>
            <a:chExt cx="1683959" cy="2333839"/>
          </a:xfrm>
        </p:grpSpPr>
        <p:grpSp>
          <p:nvGrpSpPr>
            <p:cNvPr id="12" name="Группа 5"/>
            <p:cNvGrpSpPr/>
            <p:nvPr/>
          </p:nvGrpSpPr>
          <p:grpSpPr>
            <a:xfrm rot="20229324">
              <a:off x="8525822" y="3067684"/>
              <a:ext cx="1683960" cy="2308923"/>
              <a:chOff x="6744072" y="3717032"/>
              <a:chExt cx="1749846" cy="2612598"/>
            </a:xfrm>
          </p:grpSpPr>
          <p:pic>
            <p:nvPicPr>
              <p:cNvPr id="14" name="Picture 6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70" b="10351"/>
              <a:stretch/>
            </p:blipFill>
            <p:spPr bwMode="auto">
              <a:xfrm>
                <a:off x="7104112" y="3717032"/>
                <a:ext cx="1389806" cy="2495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41"/>
              <a:stretch/>
            </p:blipFill>
            <p:spPr bwMode="auto">
              <a:xfrm>
                <a:off x="6744072" y="3717032"/>
                <a:ext cx="1749846" cy="2612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6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9" t="5400" b="51308"/>
            <a:stretch/>
          </p:blipFill>
          <p:spPr bwMode="auto">
            <a:xfrm rot="20220622">
              <a:off x="8685928" y="3042769"/>
              <a:ext cx="1278048" cy="112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1382554" y="894910"/>
            <a:ext cx="79200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smtClean="0">
                <a:solidFill>
                  <a:srgbClr val="AF2121"/>
                </a:solidFill>
                <a:latin typeface="Garamond" pitchFamily="18" charset="0"/>
              </a:rPr>
              <a:t>Федеральный государственный образовательный стандарт</a:t>
            </a:r>
            <a:endParaRPr lang="be-BY" sz="3200" b="1" dirty="0">
              <a:solidFill>
                <a:srgbClr val="AF212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83432" y="1036828"/>
            <a:ext cx="10441160" cy="131205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Форма </a:t>
            </a:r>
            <a:r>
              <a:rPr lang="ru-RU" sz="3200" b="1" dirty="0">
                <a:solidFill>
                  <a:srgbClr val="AF2121"/>
                </a:solidFill>
              </a:rPr>
              <a:t>технологической карты урока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27448" y="2564904"/>
            <a:ext cx="1728192" cy="50405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Вариант 2.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43" y="3284984"/>
            <a:ext cx="1039666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3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83432" y="1036828"/>
            <a:ext cx="10441160" cy="131205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Форма </a:t>
            </a:r>
            <a:r>
              <a:rPr lang="ru-RU" sz="3200" b="1" dirty="0">
                <a:solidFill>
                  <a:srgbClr val="AF2121"/>
                </a:solidFill>
              </a:rPr>
              <a:t>технологической карты урока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27448" y="2564904"/>
            <a:ext cx="1728192" cy="50405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Вариант 3.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3284984"/>
            <a:ext cx="89249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6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83432" y="1036828"/>
            <a:ext cx="4752527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Универсальная</a:t>
            </a:r>
          </a:p>
          <a:p>
            <a:r>
              <a:rPr lang="ru-RU" sz="3200" b="1" dirty="0" smtClean="0">
                <a:solidFill>
                  <a:srgbClr val="AF2121"/>
                </a:solidFill>
              </a:rPr>
              <a:t>технологическая карта</a:t>
            </a:r>
            <a:endParaRPr lang="ru-RU" sz="2400" dirty="0">
              <a:solidFill>
                <a:srgbClr val="AF212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752184" y="1412776"/>
            <a:ext cx="3297942" cy="3547735"/>
            <a:chOff x="8040216" y="836712"/>
            <a:chExt cx="3297942" cy="3547735"/>
          </a:xfrm>
        </p:grpSpPr>
        <p:pic>
          <p:nvPicPr>
            <p:cNvPr id="10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 flipH="1">
              <a:off x="8543723" y="836712"/>
              <a:ext cx="2794435" cy="354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8040216" y="2567027"/>
              <a:ext cx="1872209" cy="1483713"/>
              <a:chOff x="9034451" y="4321552"/>
              <a:chExt cx="1872209" cy="1483713"/>
            </a:xfrm>
          </p:grpSpPr>
          <p:pic>
            <p:nvPicPr>
              <p:cNvPr id="11" name="Picture 2" descr="Картинки по запросу лист в клетку 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39" t="25344" r="15643" b="3859"/>
              <a:stretch/>
            </p:blipFill>
            <p:spPr bwMode="auto">
              <a:xfrm>
                <a:off x="9106459" y="4365105"/>
                <a:ext cx="1798072" cy="1440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Прямоугольник 11"/>
              <p:cNvSpPr/>
              <p:nvPr/>
            </p:nvSpPr>
            <p:spPr>
              <a:xfrm>
                <a:off x="9034451" y="4321552"/>
                <a:ext cx="187220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1400" b="1" dirty="0" smtClean="0">
                    <a:ln w="0"/>
                    <a:latin typeface="Bookman Old Style" panose="02050604050505020204" pitchFamily="18" charset="0"/>
                  </a:rPr>
                  <a:t>Технологическая карта</a:t>
                </a:r>
                <a:endParaRPr lang="ru-RU" sz="1400" b="1" cap="none" spc="0" dirty="0">
                  <a:ln w="0"/>
                  <a:solidFill>
                    <a:schemeClr val="tx1"/>
                  </a:solidFill>
                  <a:latin typeface="Bookman Old Style" panose="02050604050505020204" pitchFamily="18" charset="0"/>
                </a:endParaRPr>
              </a:p>
            </p:txBody>
          </p:sp>
          <p:pic>
            <p:nvPicPr>
              <p:cNvPr id="13" name="Picture 2" descr="Картинки по запросу технологическая карта урока 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56513" y="4844772"/>
                <a:ext cx="1528609" cy="9123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" name="Прямоугольник 3"/>
          <p:cNvSpPr/>
          <p:nvPr/>
        </p:nvSpPr>
        <p:spPr>
          <a:xfrm>
            <a:off x="828092" y="2924944"/>
            <a:ext cx="71401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Учитель </a:t>
            </a:r>
            <a:r>
              <a:rPr lang="ru-RU" sz="2000" dirty="0"/>
              <a:t>вписывает </a:t>
            </a:r>
            <a:r>
              <a:rPr lang="ru-RU" sz="2000" dirty="0" smtClean="0"/>
              <a:t>большинство </a:t>
            </a:r>
            <a:r>
              <a:rPr lang="ru-RU" sz="2000" dirty="0"/>
              <a:t>нужных на уроке параметров:</a:t>
            </a:r>
          </a:p>
          <a:p>
            <a:r>
              <a:rPr lang="ru-RU" sz="2000" dirty="0"/>
              <a:t>-  все известные типы уроков,</a:t>
            </a:r>
          </a:p>
          <a:p>
            <a:r>
              <a:rPr lang="ru-RU" sz="2000" dirty="0"/>
              <a:t>- все УУД, </a:t>
            </a:r>
          </a:p>
          <a:p>
            <a:r>
              <a:rPr lang="ru-RU" sz="2000" dirty="0"/>
              <a:t>- известные цели и задачи,</a:t>
            </a:r>
          </a:p>
          <a:p>
            <a:r>
              <a:rPr lang="ru-RU" sz="2000" dirty="0" smtClean="0"/>
              <a:t>- общую концепцию </a:t>
            </a:r>
            <a:r>
              <a:rPr lang="ru-RU" sz="2000" dirty="0"/>
              <a:t>хода урока.</a:t>
            </a:r>
          </a:p>
          <a:p>
            <a:r>
              <a:rPr lang="ru-RU" sz="2000" dirty="0" smtClean="0"/>
              <a:t>При </a:t>
            </a:r>
            <a:r>
              <a:rPr lang="ru-RU" sz="2000" dirty="0"/>
              <a:t>подготовке </a:t>
            </a:r>
            <a:r>
              <a:rPr lang="ru-RU" sz="2000" dirty="0" smtClean="0"/>
              <a:t>урока </a:t>
            </a:r>
            <a:r>
              <a:rPr lang="ru-RU" sz="2000" dirty="0"/>
              <a:t>можно убрать ненужное содержание и добавить недостающее согласно тематике урока.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17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83432" y="1036828"/>
            <a:ext cx="10441160" cy="131205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Обязательные разделы технологической карты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3432" y="2492896"/>
            <a:ext cx="5040000" cy="576000"/>
          </a:xfrm>
          <a:prstGeom prst="rect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Деятельность учителя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5400" y="3212912"/>
            <a:ext cx="5328882" cy="295239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уточняет </a:t>
            </a:r>
            <a:r>
              <a:rPr lang="ru-RU" dirty="0"/>
              <a:t>понимание </a:t>
            </a:r>
            <a:r>
              <a:rPr lang="ru-RU" dirty="0" smtClean="0"/>
              <a:t>поставленных </a:t>
            </a:r>
            <a:r>
              <a:rPr lang="ru-RU" dirty="0"/>
              <a:t>целей </a:t>
            </a:r>
            <a:r>
              <a:rPr lang="ru-RU" dirty="0" smtClean="0"/>
              <a:t>урока;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выдвигает проблему;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проводит </a:t>
            </a:r>
            <a:r>
              <a:rPr lang="ru-RU" dirty="0"/>
              <a:t>параллель с ранее изученным </a:t>
            </a:r>
            <a:r>
              <a:rPr lang="ru-RU" dirty="0" smtClean="0"/>
              <a:t>материалом;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осуществляет </a:t>
            </a:r>
            <a:r>
              <a:rPr lang="ru-RU" dirty="0"/>
              <a:t>выборочный </a:t>
            </a:r>
            <a:r>
              <a:rPr lang="ru-RU" dirty="0" smtClean="0"/>
              <a:t>контроль;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побуждает </a:t>
            </a:r>
            <a:r>
              <a:rPr lang="ru-RU" dirty="0"/>
              <a:t>к высказыванию своего </a:t>
            </a:r>
            <a:r>
              <a:rPr lang="ru-RU" dirty="0" smtClean="0"/>
              <a:t>мнения;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даёт </a:t>
            </a:r>
            <a:r>
              <a:rPr lang="ru-RU" dirty="0"/>
              <a:t>комментарий к домашнему </a:t>
            </a:r>
            <a:r>
              <a:rPr lang="ru-RU" dirty="0" smtClean="0"/>
              <a:t>заданию;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организует </a:t>
            </a:r>
            <a:r>
              <a:rPr lang="ru-RU" dirty="0"/>
              <a:t>беседу по уточнению и конкретизации первичных </a:t>
            </a:r>
            <a:r>
              <a:rPr lang="ru-RU" dirty="0" smtClean="0"/>
              <a:t>знаний.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67752" y="2492896"/>
            <a:ext cx="5040000" cy="576000"/>
          </a:xfrm>
          <a:prstGeom prst="rect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Деятельность учащихся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12024" y="3213304"/>
            <a:ext cx="5040000" cy="295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приводят </a:t>
            </a:r>
            <a:r>
              <a:rPr lang="ru-RU" dirty="0" smtClean="0"/>
              <a:t>примеры;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составляют схемы;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выполняют задания;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озвучивают понятия;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выявляют закономерности;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формулируют выводы;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подчеркивают </a:t>
            </a:r>
            <a:r>
              <a:rPr lang="ru-RU" dirty="0"/>
              <a:t>характеристики </a:t>
            </a:r>
            <a:r>
              <a:rPr lang="ru-RU" dirty="0" smtClean="0"/>
              <a:t>объектов;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осуществляют </a:t>
            </a:r>
            <a:r>
              <a:rPr lang="ru-RU" dirty="0"/>
              <a:t>самооценку и </a:t>
            </a:r>
            <a:r>
              <a:rPr lang="ru-RU" dirty="0" smtClean="0"/>
              <a:t>самопроверку;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формулируют </a:t>
            </a:r>
            <a:r>
              <a:rPr lang="ru-RU" dirty="0"/>
              <a:t>конечный результат своей работы на уроке.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18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animBg="1"/>
      <p:bldP spid="8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1424" y="1340768"/>
            <a:ext cx="4536306" cy="131205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Алгоритм составления технологической карты</a:t>
            </a:r>
            <a:endParaRPr lang="ru-RU" sz="2400" dirty="0">
              <a:solidFill>
                <a:srgbClr val="AF212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79376" y="3068960"/>
            <a:ext cx="4257851" cy="3212969"/>
            <a:chOff x="2733315" y="464580"/>
            <a:chExt cx="5141256" cy="4047016"/>
          </a:xfrm>
        </p:grpSpPr>
        <p:pic>
          <p:nvPicPr>
            <p:cNvPr id="9" name="Picture 12" descr="Картинки по запросу стул рисунок 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281"/>
            <a:stretch/>
          </p:blipFill>
          <p:spPr bwMode="auto">
            <a:xfrm>
              <a:off x="2733315" y="1599967"/>
              <a:ext cx="3967671" cy="262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Картинки по запросу учитель и дети рисунок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767" y="464580"/>
              <a:ext cx="2463870" cy="3782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Картинки по запросу  The teacher at the tabl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1" b="51987"/>
            <a:stretch/>
          </p:blipFill>
          <p:spPr bwMode="auto">
            <a:xfrm>
              <a:off x="3386351" y="2911203"/>
              <a:ext cx="4488220" cy="1600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Картинки по запросу ноутбук торец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927" y="2212723"/>
              <a:ext cx="2257947" cy="1657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Картинки по запросу ручка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195" y="3137157"/>
              <a:ext cx="1264913" cy="574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76" y="2926579"/>
              <a:ext cx="1555614" cy="1338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2" descr="Картинки по запросу подставка с карандашами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0656" y="2322633"/>
              <a:ext cx="597374" cy="1437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5809101" y="1804328"/>
            <a:ext cx="4968552" cy="360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1. Определить и </a:t>
            </a: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сформулировать: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тему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урока;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темы в учебном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курсе;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ведущие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понятия, на которые опирается данный урок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Сформулировать о обозначить: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целевую установку урока, </a:t>
            </a: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развивающие и воспитывающие функции урока.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7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1424" y="1340768"/>
            <a:ext cx="4536306" cy="131205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Алгоритм составления технологической карты</a:t>
            </a:r>
            <a:endParaRPr lang="ru-RU" sz="2400" dirty="0">
              <a:solidFill>
                <a:srgbClr val="AF212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79376" y="3068960"/>
            <a:ext cx="4257851" cy="3212969"/>
            <a:chOff x="2733315" y="464580"/>
            <a:chExt cx="5141256" cy="4047016"/>
          </a:xfrm>
        </p:grpSpPr>
        <p:pic>
          <p:nvPicPr>
            <p:cNvPr id="9" name="Picture 12" descr="Картинки по запросу стул рисунок 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281"/>
            <a:stretch/>
          </p:blipFill>
          <p:spPr bwMode="auto">
            <a:xfrm>
              <a:off x="2733315" y="1599967"/>
              <a:ext cx="3967671" cy="262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Картинки по запросу учитель и дети рисунок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767" y="464580"/>
              <a:ext cx="2463870" cy="3782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Картинки по запросу  The teacher at the tabl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1" b="51987"/>
            <a:stretch/>
          </p:blipFill>
          <p:spPr bwMode="auto">
            <a:xfrm>
              <a:off x="3386351" y="2911203"/>
              <a:ext cx="4488220" cy="1600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Картинки по запросу ноутбук торец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927" y="2212723"/>
              <a:ext cx="2257947" cy="1657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Картинки по запросу ручка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195" y="3137157"/>
              <a:ext cx="1264913" cy="574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76" y="2926579"/>
              <a:ext cx="1555614" cy="1338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2" descr="Картинки по запросу подставка с карандашами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0656" y="2322633"/>
              <a:ext cx="597374" cy="1437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5799973" y="980728"/>
            <a:ext cx="555442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/>
              <a:t>3. Спланировать учебный материал, подобрать учебные задания, целью которых является: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узнавание </a:t>
            </a:r>
            <a:r>
              <a:rPr lang="ru-RU" sz="2000" dirty="0"/>
              <a:t>нового материала;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воспроизведение материала;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применение </a:t>
            </a:r>
            <a:r>
              <a:rPr lang="ru-RU" sz="2000" dirty="0"/>
              <a:t>знаний в </a:t>
            </a:r>
            <a:r>
              <a:rPr lang="ru-RU" sz="2000" dirty="0" smtClean="0"/>
              <a:t>знакомой </a:t>
            </a:r>
            <a:r>
              <a:rPr lang="ru-RU" sz="2000" dirty="0"/>
              <a:t>ситуации;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применение </a:t>
            </a:r>
            <a:r>
              <a:rPr lang="ru-RU" sz="2000" dirty="0"/>
              <a:t>знаний в </a:t>
            </a:r>
            <a:r>
              <a:rPr lang="ru-RU" sz="2000" dirty="0" smtClean="0"/>
              <a:t>новой </a:t>
            </a:r>
            <a:r>
              <a:rPr lang="ru-RU" sz="2000" dirty="0"/>
              <a:t>ситуации;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творческий </a:t>
            </a:r>
            <a:r>
              <a:rPr lang="ru-RU" sz="2000" dirty="0"/>
              <a:t>подход к знаниям.</a:t>
            </a:r>
          </a:p>
          <a:p>
            <a:r>
              <a:rPr lang="ru-RU" sz="2000" dirty="0"/>
              <a:t> </a:t>
            </a:r>
            <a:r>
              <a:rPr lang="ru-RU" sz="2000" b="1" dirty="0"/>
              <a:t>Упорядочить учебные задания в соответствии с принципом «от простого к сложному». Составить три набора заданий: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задания</a:t>
            </a:r>
            <a:r>
              <a:rPr lang="ru-RU" sz="2000" dirty="0"/>
              <a:t>, подводящие ученика к воспроизведению материала;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задания</a:t>
            </a:r>
            <a:r>
              <a:rPr lang="ru-RU" sz="2000" dirty="0"/>
              <a:t>, способствующие осмыслению материала учеником;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творческие </a:t>
            </a:r>
            <a:r>
              <a:rPr lang="ru-RU" sz="2000" dirty="0"/>
              <a:t>задания.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32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1424" y="1340768"/>
            <a:ext cx="4536306" cy="131205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Алгоритм составления технологической карты</a:t>
            </a:r>
            <a:endParaRPr lang="ru-RU" sz="2400" dirty="0">
              <a:solidFill>
                <a:srgbClr val="AF212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79376" y="3068960"/>
            <a:ext cx="4257851" cy="3212969"/>
            <a:chOff x="2733315" y="464580"/>
            <a:chExt cx="5141256" cy="4047016"/>
          </a:xfrm>
        </p:grpSpPr>
        <p:pic>
          <p:nvPicPr>
            <p:cNvPr id="9" name="Picture 12" descr="Картинки по запросу стул рисунок 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281"/>
            <a:stretch/>
          </p:blipFill>
          <p:spPr bwMode="auto">
            <a:xfrm>
              <a:off x="2733315" y="1599967"/>
              <a:ext cx="3967671" cy="262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Картинки по запросу учитель и дети рисунок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767" y="464580"/>
              <a:ext cx="2463870" cy="3782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Картинки по запросу  The teacher at the tabl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1" b="51987"/>
            <a:stretch/>
          </p:blipFill>
          <p:spPr bwMode="auto">
            <a:xfrm>
              <a:off x="3386351" y="2911203"/>
              <a:ext cx="4488220" cy="1600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Картинки по запросу ноутбук торец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927" y="2212723"/>
              <a:ext cx="2257947" cy="1657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Картинки по запросу ручка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195" y="3137157"/>
              <a:ext cx="1264913" cy="574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76" y="2926579"/>
              <a:ext cx="1555614" cy="1338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2" descr="Картинки по запросу подставка с карандашами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0656" y="2322633"/>
              <a:ext cx="597374" cy="1437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5735960" y="1592011"/>
            <a:ext cx="55544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/>
              <a:t> 4. Продумать уникальность урока.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Каждый урок должен содержать что-то, что вызовет удивление, восторг </a:t>
            </a:r>
            <a:r>
              <a:rPr lang="ru-RU" sz="2000" dirty="0" smtClean="0"/>
              <a:t>учеников: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интересный факт;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неожиданное открытие;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эффектный опыт;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нестандартный </a:t>
            </a:r>
            <a:r>
              <a:rPr lang="ru-RU" sz="2000" dirty="0"/>
              <a:t>подход уже к известному материалу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 5. Сгруппировать учебный </a:t>
            </a:r>
            <a:r>
              <a:rPr lang="ru-RU" sz="2000" b="1" dirty="0" smtClean="0"/>
              <a:t>материал</a:t>
            </a:r>
            <a:r>
              <a:rPr lang="ru-RU" sz="2000" b="1" dirty="0"/>
              <a:t>:</a:t>
            </a: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последовательность работы </a:t>
            </a:r>
            <a:r>
              <a:rPr lang="ru-RU" sz="2000" dirty="0"/>
              <a:t>с отобранным </a:t>
            </a:r>
            <a:r>
              <a:rPr lang="ru-RU" sz="2000" dirty="0" smtClean="0"/>
              <a:t>материалом;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смена </a:t>
            </a:r>
            <a:r>
              <a:rPr lang="ru-RU" sz="2000" dirty="0"/>
              <a:t>видов деятельности учащихся.</a:t>
            </a:r>
          </a:p>
          <a:p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84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1424" y="1340768"/>
            <a:ext cx="4536306" cy="131205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AF2121"/>
                </a:solidFill>
              </a:rPr>
              <a:t>Алгоритм составления технологической карты</a:t>
            </a:r>
            <a:endParaRPr lang="ru-RU" sz="2400" dirty="0">
              <a:solidFill>
                <a:srgbClr val="AF212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79376" y="3068960"/>
            <a:ext cx="4257851" cy="3212969"/>
            <a:chOff x="2733315" y="464580"/>
            <a:chExt cx="5141256" cy="4047016"/>
          </a:xfrm>
        </p:grpSpPr>
        <p:pic>
          <p:nvPicPr>
            <p:cNvPr id="9" name="Picture 12" descr="Картинки по запросу стул рисунок 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281"/>
            <a:stretch/>
          </p:blipFill>
          <p:spPr bwMode="auto">
            <a:xfrm>
              <a:off x="2733315" y="1599967"/>
              <a:ext cx="3967671" cy="262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Картинки по запросу учитель и дети рисунок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767" y="464580"/>
              <a:ext cx="2463870" cy="3782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Картинки по запросу  The teacher at the tabl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1" b="51987"/>
            <a:stretch/>
          </p:blipFill>
          <p:spPr bwMode="auto">
            <a:xfrm>
              <a:off x="3386351" y="2911203"/>
              <a:ext cx="4488220" cy="1600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Картинки по запросу ноутбук торец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927" y="2212723"/>
              <a:ext cx="2257947" cy="1657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Картинки по запросу ручка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195" y="3137157"/>
              <a:ext cx="1264913" cy="574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76" y="2926579"/>
              <a:ext cx="1555614" cy="1338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2" descr="Картинки по запросу подставка с карандашами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0656" y="2322633"/>
              <a:ext cx="597374" cy="1437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5735960" y="1076538"/>
            <a:ext cx="555442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6. Спланировать контроль за деятельностью учащихся на уроке, для чего продумать: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контролировать;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контролировать;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результаты контроля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7. Подготовить оборудование для </a:t>
            </a: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список необходимых учебно-наглядных пособий, приборов и т.д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продумать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вид классной доски, чтобы весь новый материал остался на доске в виде опорного конспекта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8. Продумать </a:t>
            </a:r>
            <a:r>
              <a:rPr lang="ru-RU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домашнее задание: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содержательную часть;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по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выполнению.</a:t>
            </a:r>
            <a:endParaRPr lang="ru-RU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39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95400" y="638704"/>
            <a:ext cx="10513168" cy="75790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Рекомендации по разработке технологической карты</a:t>
            </a:r>
            <a:endParaRPr lang="ru-RU" sz="2400" dirty="0">
              <a:solidFill>
                <a:srgbClr val="AF2121"/>
              </a:solidFill>
            </a:endParaRPr>
          </a:p>
        </p:txBody>
      </p:sp>
      <p:pic>
        <p:nvPicPr>
          <p:cNvPr id="17" name="Picture 2" descr="Картинки по запросу доска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584" y="1628800"/>
            <a:ext cx="5832648" cy="453650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783632" y="2530816"/>
            <a:ext cx="46085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1. З</a:t>
            </a:r>
            <a:r>
              <a:rPr lang="ru-RU" sz="2000" b="1" dirty="0" smtClean="0"/>
              <a:t>аписать общие </a:t>
            </a:r>
            <a:r>
              <a:rPr lang="ru-RU" sz="2000" b="1" dirty="0"/>
              <a:t>сведения:</a:t>
            </a:r>
          </a:p>
          <a:p>
            <a:r>
              <a:rPr lang="ru-RU" dirty="0"/>
              <a:t>Предмет: </a:t>
            </a:r>
          </a:p>
          <a:p>
            <a:r>
              <a:rPr lang="ru-RU" dirty="0"/>
              <a:t>Тема урока:</a:t>
            </a:r>
          </a:p>
          <a:p>
            <a:r>
              <a:rPr lang="ru-RU" dirty="0"/>
              <a:t>Тип урока: </a:t>
            </a:r>
          </a:p>
          <a:p>
            <a:r>
              <a:rPr lang="ru-RU" dirty="0"/>
              <a:t>Прогнозируемые результаты:</a:t>
            </a:r>
          </a:p>
          <a:p>
            <a:r>
              <a:rPr lang="ru-RU" u="sng" dirty="0"/>
              <a:t>личностные</a:t>
            </a:r>
          </a:p>
          <a:p>
            <a:r>
              <a:rPr lang="ru-RU" u="sng" dirty="0"/>
              <a:t>метапредметные</a:t>
            </a:r>
          </a:p>
          <a:p>
            <a:r>
              <a:rPr lang="ru-RU" u="sng" dirty="0"/>
              <a:t>предметные</a:t>
            </a:r>
          </a:p>
          <a:p>
            <a:r>
              <a:rPr lang="ru-RU" dirty="0"/>
              <a:t>Дидактические средства: учебник, памятки, карточки с заданиями.</a:t>
            </a:r>
          </a:p>
          <a:p>
            <a:r>
              <a:rPr lang="ru-RU" dirty="0"/>
              <a:t>Оборудование:</a:t>
            </a:r>
          </a:p>
        </p:txBody>
      </p:sp>
      <p:pic>
        <p:nvPicPr>
          <p:cNvPr id="6148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55" y="2682747"/>
            <a:ext cx="29908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95400" y="638704"/>
            <a:ext cx="10513168" cy="75790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Рекомендации по разработке технологической карты</a:t>
            </a:r>
            <a:endParaRPr lang="ru-RU" sz="2400" dirty="0">
              <a:solidFill>
                <a:srgbClr val="AF2121"/>
              </a:solidFill>
            </a:endParaRPr>
          </a:p>
        </p:txBody>
      </p:sp>
      <p:pic>
        <p:nvPicPr>
          <p:cNvPr id="17" name="Picture 2" descr="Картинки по запросу доска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584" y="1628800"/>
            <a:ext cx="5832648" cy="453650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783632" y="2530816"/>
            <a:ext cx="46085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</a:t>
            </a:r>
            <a:r>
              <a:rPr lang="ru-RU" sz="2000" b="1" dirty="0"/>
              <a:t>. Не стоит излишне нагружать технологическую карту урока. Это только затруднит </a:t>
            </a:r>
            <a:r>
              <a:rPr lang="ru-RU" sz="2000" b="1" dirty="0" smtClean="0"/>
              <a:t>её </a:t>
            </a:r>
            <a:r>
              <a:rPr lang="ru-RU" sz="2000" b="1" dirty="0"/>
              <a:t>использование во время занятия.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3</a:t>
            </a:r>
            <a:r>
              <a:rPr lang="ru-RU" sz="2000" b="1" dirty="0"/>
              <a:t>. </a:t>
            </a:r>
            <a:r>
              <a:rPr lang="ru-RU" sz="2000" b="1" dirty="0" smtClean="0"/>
              <a:t>Можно </a:t>
            </a:r>
            <a:r>
              <a:rPr lang="ru-RU" sz="2000" b="1" dirty="0"/>
              <a:t>добавить </a:t>
            </a:r>
            <a:r>
              <a:rPr lang="ru-RU" sz="2000" b="1" dirty="0" smtClean="0"/>
              <a:t>графы: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время;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использование ИКТ;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способ </a:t>
            </a:r>
            <a:r>
              <a:rPr lang="ru-RU" dirty="0"/>
              <a:t>промежуточного </a:t>
            </a:r>
            <a:r>
              <a:rPr lang="ru-RU" dirty="0" smtClean="0"/>
              <a:t>контроля </a:t>
            </a:r>
            <a:r>
              <a:rPr lang="ru-RU" dirty="0"/>
              <a:t>и др.</a:t>
            </a:r>
          </a:p>
          <a:p>
            <a:endParaRPr lang="ru-RU" dirty="0"/>
          </a:p>
        </p:txBody>
      </p:sp>
      <p:pic>
        <p:nvPicPr>
          <p:cNvPr id="6148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55" y="2682747"/>
            <a:ext cx="29908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7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57628" y="1988840"/>
            <a:ext cx="643784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соответствии с требованиями ФГОС у учащихся должны быть сформированы личностные, регулятивные, познавательные, </a:t>
            </a:r>
            <a:r>
              <a:rPr lang="ru-RU" sz="2000" dirty="0" smtClean="0"/>
              <a:t>коммуникативные, </a:t>
            </a:r>
            <a:r>
              <a:rPr lang="ru-RU" sz="2000" dirty="0"/>
              <a:t>универсальные учебные действия. </a:t>
            </a:r>
          </a:p>
          <a:p>
            <a:endParaRPr lang="ru-RU" sz="1200" dirty="0" smtClean="0"/>
          </a:p>
          <a:p>
            <a:r>
              <a:rPr lang="ru-RU" sz="2000" b="1" dirty="0"/>
              <a:t>Универсальные учебные действия </a:t>
            </a:r>
            <a:r>
              <a:rPr lang="ru-RU" sz="2000" b="1" dirty="0" smtClean="0"/>
              <a:t> </a:t>
            </a:r>
            <a:r>
              <a:rPr lang="ru-RU" sz="2000" dirty="0"/>
              <a:t>– это совокупность способов действий обучающегося, </a:t>
            </a:r>
            <a:r>
              <a:rPr lang="ru-RU" sz="2000" dirty="0" smtClean="0"/>
              <a:t>обеспечивающая </a:t>
            </a:r>
            <a:r>
              <a:rPr lang="ru-RU" sz="2000" dirty="0"/>
              <a:t>способность к самостоятельному усвоению новых знаний, т. е. способность субъекта к саморазвитию и самосовершенствованию путём сознательного и активного присвоения нового социального опыта.</a:t>
            </a:r>
          </a:p>
          <a:p>
            <a:endParaRPr lang="ru-RU" sz="2000" dirty="0"/>
          </a:p>
        </p:txBody>
      </p:sp>
      <p:pic>
        <p:nvPicPr>
          <p:cNvPr id="12" name="Picture 2" descr="Картинки по запросу ФГО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"/>
          <a:stretch/>
        </p:blipFill>
        <p:spPr bwMode="auto">
          <a:xfrm>
            <a:off x="7907840" y="2024844"/>
            <a:ext cx="1643074" cy="24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"/>
          <a:stretch/>
        </p:blipFill>
        <p:spPr bwMode="auto">
          <a:xfrm>
            <a:off x="8729377" y="3645024"/>
            <a:ext cx="1794008" cy="24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1"/>
          <p:cNvGrpSpPr/>
          <p:nvPr/>
        </p:nvGrpSpPr>
        <p:grpSpPr>
          <a:xfrm rot="1316639">
            <a:off x="9423403" y="1066817"/>
            <a:ext cx="1683959" cy="2333839"/>
            <a:chOff x="8525819" y="3042769"/>
            <a:chExt cx="1683959" cy="2333839"/>
          </a:xfrm>
        </p:grpSpPr>
        <p:grpSp>
          <p:nvGrpSpPr>
            <p:cNvPr id="15" name="Группа 5"/>
            <p:cNvGrpSpPr/>
            <p:nvPr/>
          </p:nvGrpSpPr>
          <p:grpSpPr>
            <a:xfrm rot="20229324">
              <a:off x="8525822" y="3067684"/>
              <a:ext cx="1683960" cy="2308923"/>
              <a:chOff x="6744072" y="3717032"/>
              <a:chExt cx="1749846" cy="2612598"/>
            </a:xfrm>
          </p:grpSpPr>
          <p:pic>
            <p:nvPicPr>
              <p:cNvPr id="26" name="Picture 6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70" b="10351"/>
              <a:stretch/>
            </p:blipFill>
            <p:spPr bwMode="auto">
              <a:xfrm>
                <a:off x="7104112" y="3717032"/>
                <a:ext cx="1389806" cy="2495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41"/>
              <a:stretch/>
            </p:blipFill>
            <p:spPr bwMode="auto">
              <a:xfrm>
                <a:off x="6744072" y="3717032"/>
                <a:ext cx="1749846" cy="2612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6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9" t="5400" b="51308"/>
            <a:stretch/>
          </p:blipFill>
          <p:spPr bwMode="auto">
            <a:xfrm rot="20220622">
              <a:off x="8685928" y="3042769"/>
              <a:ext cx="1278048" cy="112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1382554" y="894910"/>
            <a:ext cx="7920038" cy="7905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smtClean="0">
                <a:solidFill>
                  <a:srgbClr val="AF2121"/>
                </a:solidFill>
                <a:latin typeface="Garamond" pitchFamily="18" charset="0"/>
              </a:rPr>
              <a:t>Федеральный государственный образовательный стандарт</a:t>
            </a:r>
            <a:endParaRPr lang="be-BY" sz="3200" b="1" dirty="0">
              <a:solidFill>
                <a:srgbClr val="AF212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95400" y="638704"/>
            <a:ext cx="10513168" cy="75790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Рекомендации по разработке технологической карты</a:t>
            </a:r>
            <a:endParaRPr lang="ru-RU" sz="2400" dirty="0">
              <a:solidFill>
                <a:srgbClr val="AF2121"/>
              </a:solidFill>
            </a:endParaRPr>
          </a:p>
        </p:txBody>
      </p:sp>
      <p:pic>
        <p:nvPicPr>
          <p:cNvPr id="17" name="Picture 2" descr="Картинки по запросу доска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584" y="1628800"/>
            <a:ext cx="5832648" cy="453650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783632" y="2530816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4. В технологической карте указываются традиционные этапы урока. Иногда, в зависимости от типа урока, некоторые этапы можно объединить или исключить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r>
              <a:rPr lang="ru-RU" sz="2000" b="1" dirty="0"/>
              <a:t>5. Для указания УУД и планируемых результатов можно использовать материал рабочей программы.</a:t>
            </a:r>
          </a:p>
          <a:p>
            <a:endParaRPr lang="ru-RU" dirty="0"/>
          </a:p>
        </p:txBody>
      </p:sp>
      <p:pic>
        <p:nvPicPr>
          <p:cNvPr id="6148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55" y="2682747"/>
            <a:ext cx="29908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95400" y="638704"/>
            <a:ext cx="10513168" cy="75790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Рекомендации по разработке технологической карты</a:t>
            </a:r>
            <a:endParaRPr lang="ru-RU" sz="2400" dirty="0">
              <a:solidFill>
                <a:srgbClr val="AF2121"/>
              </a:solidFill>
            </a:endParaRPr>
          </a:p>
        </p:txBody>
      </p:sp>
      <p:pic>
        <p:nvPicPr>
          <p:cNvPr id="17" name="Picture 2" descr="Картинки по запросу доска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584" y="1628800"/>
            <a:ext cx="5832648" cy="453650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711624" y="2530816"/>
            <a:ext cx="46805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6. </a:t>
            </a:r>
            <a:r>
              <a:rPr lang="ru-RU" sz="2000" b="1" dirty="0" smtClean="0"/>
              <a:t>Использовать формулировки, отражающие воспитательный </a:t>
            </a:r>
            <a:r>
              <a:rPr lang="ru-RU" sz="2000" b="1" dirty="0"/>
              <a:t>и развивающий </a:t>
            </a:r>
            <a:r>
              <a:rPr lang="ru-RU" sz="2000" b="1" dirty="0" smtClean="0"/>
              <a:t>характер урока: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способствовать </a:t>
            </a:r>
            <a:r>
              <a:rPr lang="ru-RU" dirty="0"/>
              <a:t>формированию (развитию или воспитанию</a:t>
            </a:r>
            <a:r>
              <a:rPr lang="ru-RU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создать </a:t>
            </a:r>
            <a:r>
              <a:rPr lang="ru-RU" dirty="0"/>
              <a:t>условия для формирования (развития или воспитания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sz="2000" b="1" dirty="0"/>
              <a:t>7. </a:t>
            </a:r>
            <a:r>
              <a:rPr lang="ru-RU" sz="2000" b="1" dirty="0" smtClean="0"/>
              <a:t>Необходимые </a:t>
            </a:r>
            <a:r>
              <a:rPr lang="ru-RU" sz="2000" b="1" dirty="0"/>
              <a:t>дополнения: схемы, образцы решения, </a:t>
            </a:r>
            <a:r>
              <a:rPr lang="ru-RU" sz="2000" b="1" dirty="0" smtClean="0"/>
              <a:t>тесты размещаются после технологической карты.</a:t>
            </a:r>
            <a:endParaRPr lang="ru-RU" sz="2000" b="1" dirty="0"/>
          </a:p>
          <a:p>
            <a:endParaRPr lang="ru-RU" dirty="0"/>
          </a:p>
        </p:txBody>
      </p:sp>
      <p:pic>
        <p:nvPicPr>
          <p:cNvPr id="6148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55" y="2682747"/>
            <a:ext cx="29908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95400" y="638704"/>
            <a:ext cx="10513168" cy="75790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Рекомендации по разработке технологической карты</a:t>
            </a:r>
            <a:endParaRPr lang="ru-RU" sz="2400" dirty="0">
              <a:solidFill>
                <a:srgbClr val="AF2121"/>
              </a:solidFill>
            </a:endParaRPr>
          </a:p>
        </p:txBody>
      </p:sp>
      <p:pic>
        <p:nvPicPr>
          <p:cNvPr id="17" name="Picture 2" descr="Картинки по запросу доска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584" y="1628800"/>
            <a:ext cx="5832648" cy="453650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711624" y="2530816"/>
            <a:ext cx="468052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8. </a:t>
            </a:r>
            <a:r>
              <a:rPr lang="ru-RU" sz="2000" b="1" dirty="0" smtClean="0"/>
              <a:t>Использование ИКТ ускорит процесс создания технологической карты.</a:t>
            </a:r>
          </a:p>
          <a:p>
            <a:r>
              <a:rPr lang="ru-RU" dirty="0" smtClean="0"/>
              <a:t>Специальные программы содержат: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рабочую </a:t>
            </a:r>
            <a:r>
              <a:rPr lang="ru-RU" dirty="0"/>
              <a:t>программу по определенному </a:t>
            </a:r>
            <a:r>
              <a:rPr lang="ru-RU" dirty="0" smtClean="0"/>
              <a:t>предмету;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описание </a:t>
            </a:r>
            <a:r>
              <a:rPr lang="ru-RU" dirty="0"/>
              <a:t>всех </a:t>
            </a:r>
            <a:r>
              <a:rPr lang="ru-RU" dirty="0" smtClean="0"/>
              <a:t>УУД;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описание планируемых </a:t>
            </a:r>
            <a:r>
              <a:rPr lang="ru-RU" dirty="0"/>
              <a:t>результатов.</a:t>
            </a:r>
          </a:p>
          <a:p>
            <a:endParaRPr lang="ru-RU" dirty="0"/>
          </a:p>
        </p:txBody>
      </p:sp>
      <p:pic>
        <p:nvPicPr>
          <p:cNvPr id="6148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55" y="2682747"/>
            <a:ext cx="29908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2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1425" y="2060847"/>
            <a:ext cx="5760640" cy="2700313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Технологическая карта позволяет увидеть учебный материал целостно и системно, проектировать образовательный процесс по освоению темы, гибко использовать эффективные приёмы и формы работы с детьми на уроке, согласовывать действия учителя и учащихся, организовывать самостоятельную деятельность школьников в процессе обучения, осуществлять интегративный контроль результатов учебной деятельности.</a:t>
            </a:r>
          </a:p>
        </p:txBody>
      </p:sp>
      <p:pic>
        <p:nvPicPr>
          <p:cNvPr id="23554" name="Picture 2" descr="Картинки по запросу pupils in class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060847"/>
            <a:ext cx="4320480" cy="2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0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Картинки по запросу раскрытая книга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8" y="764704"/>
            <a:ext cx="688736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97052" y="1383693"/>
            <a:ext cx="59950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основе Стандарта лежит системно-</a:t>
            </a:r>
            <a:r>
              <a:rPr lang="ru-RU" sz="2000" dirty="0" err="1"/>
              <a:t>деятельностный</a:t>
            </a:r>
            <a:r>
              <a:rPr lang="ru-RU" sz="2000" dirty="0"/>
              <a:t> подход, который обеспечивает:</a:t>
            </a:r>
          </a:p>
          <a:p>
            <a:r>
              <a:rPr lang="ru-RU" sz="2000" dirty="0" smtClean="0"/>
              <a:t>- формирование </a:t>
            </a:r>
            <a:r>
              <a:rPr lang="ru-RU" sz="2000" dirty="0"/>
              <a:t>готовности к саморазвитию и непрерывному образованию;</a:t>
            </a:r>
          </a:p>
          <a:p>
            <a:r>
              <a:rPr lang="ru-RU" sz="2000" dirty="0" smtClean="0"/>
              <a:t>- проектирование </a:t>
            </a:r>
            <a:r>
              <a:rPr lang="ru-RU" sz="2000" dirty="0"/>
              <a:t>и конструирование социальной среды развития обучающихся в системе образования;</a:t>
            </a:r>
          </a:p>
          <a:p>
            <a:r>
              <a:rPr lang="ru-RU" sz="2000" dirty="0" smtClean="0"/>
              <a:t>- активную </a:t>
            </a:r>
            <a:r>
              <a:rPr lang="ru-RU" sz="2000" dirty="0"/>
              <a:t>учебно-познавательную деятельность обучающихся;</a:t>
            </a:r>
          </a:p>
          <a:p>
            <a:r>
              <a:rPr lang="ru-RU" sz="2000" dirty="0" smtClean="0"/>
              <a:t>- построение </a:t>
            </a:r>
            <a:r>
              <a:rPr lang="ru-RU" sz="2000" dirty="0"/>
              <a:t>образовательной деятельности с </a:t>
            </a:r>
            <a:r>
              <a:rPr lang="ru-RU" sz="2000" dirty="0" smtClean="0"/>
              <a:t>учётом индивидуальных, </a:t>
            </a:r>
            <a:r>
              <a:rPr lang="ru-RU" sz="2000" dirty="0"/>
              <a:t>возрастных, психологических и физиологических особенностей обучающихся.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(ФГОС ООО)</a:t>
            </a:r>
            <a:r>
              <a:rPr lang="ru-RU" sz="1200" dirty="0" smtClean="0"/>
              <a:t>                                                                         </a:t>
            </a:r>
            <a:endParaRPr lang="ru-RU" sz="2000" dirty="0"/>
          </a:p>
        </p:txBody>
      </p:sp>
      <p:pic>
        <p:nvPicPr>
          <p:cNvPr id="12" name="Picture 2" descr="Картинки по запросу ФГО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"/>
          <a:stretch/>
        </p:blipFill>
        <p:spPr bwMode="auto">
          <a:xfrm>
            <a:off x="7907840" y="2024844"/>
            <a:ext cx="1643074" cy="24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"/>
          <a:stretch/>
        </p:blipFill>
        <p:spPr bwMode="auto">
          <a:xfrm>
            <a:off x="8729377" y="3645024"/>
            <a:ext cx="1794008" cy="24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1"/>
          <p:cNvGrpSpPr/>
          <p:nvPr/>
        </p:nvGrpSpPr>
        <p:grpSpPr>
          <a:xfrm rot="1316639">
            <a:off x="9423403" y="1066817"/>
            <a:ext cx="1683959" cy="2333839"/>
            <a:chOff x="8525819" y="3042769"/>
            <a:chExt cx="1683959" cy="2333839"/>
          </a:xfrm>
        </p:grpSpPr>
        <p:grpSp>
          <p:nvGrpSpPr>
            <p:cNvPr id="16" name="Группа 5"/>
            <p:cNvGrpSpPr/>
            <p:nvPr/>
          </p:nvGrpSpPr>
          <p:grpSpPr>
            <a:xfrm rot="20229324">
              <a:off x="8525822" y="3067684"/>
              <a:ext cx="1683960" cy="2308923"/>
              <a:chOff x="6744072" y="3717032"/>
              <a:chExt cx="1749846" cy="2612598"/>
            </a:xfrm>
          </p:grpSpPr>
          <p:pic>
            <p:nvPicPr>
              <p:cNvPr id="19" name="Picture 6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70" b="10351"/>
              <a:stretch/>
            </p:blipFill>
            <p:spPr bwMode="auto">
              <a:xfrm>
                <a:off x="7104112" y="3717032"/>
                <a:ext cx="1389806" cy="2495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Картинки по запросу ФГОС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41"/>
              <a:stretch/>
            </p:blipFill>
            <p:spPr bwMode="auto">
              <a:xfrm>
                <a:off x="6744072" y="3717032"/>
                <a:ext cx="1749846" cy="2612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" name="Picture 6" descr="Картинки по запросу ФГОС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89" t="5400" b="51308"/>
            <a:stretch/>
          </p:blipFill>
          <p:spPr bwMode="auto">
            <a:xfrm rot="20220622">
              <a:off x="8685928" y="3042769"/>
              <a:ext cx="1278048" cy="112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38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67408" y="811839"/>
            <a:ext cx="10297143" cy="426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ct val="0"/>
              </a:spcBef>
            </a:pPr>
            <a:r>
              <a:rPr lang="ru-RU" sz="2600" b="1" dirty="0">
                <a:ln w="3175" cmpd="sng">
                  <a:noFill/>
                </a:ln>
                <a:solidFill>
                  <a:srgbClr val="AF2121"/>
                </a:solidFill>
                <a:latin typeface="Garamond" pitchFamily="18" charset="0"/>
                <a:ea typeface="+mj-ea"/>
                <a:cs typeface="+mj-cs"/>
              </a:rPr>
              <a:t>Главная задача – развитие личности </a:t>
            </a:r>
            <a:r>
              <a:rPr lang="ru-RU" sz="2600" b="1" dirty="0" smtClean="0">
                <a:ln w="3175" cmpd="sng">
                  <a:noFill/>
                </a:ln>
                <a:solidFill>
                  <a:srgbClr val="AF2121"/>
                </a:solidFill>
                <a:latin typeface="Garamond" pitchFamily="18" charset="0"/>
                <a:ea typeface="+mj-ea"/>
                <a:cs typeface="+mj-cs"/>
              </a:rPr>
              <a:t>ученика</a:t>
            </a:r>
            <a:endParaRPr lang="ru-RU" sz="2600" b="1" dirty="0">
              <a:ln w="3175" cmpd="sng">
                <a:noFill/>
              </a:ln>
              <a:solidFill>
                <a:srgbClr val="AF2121"/>
              </a:solidFill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2" name="Picture 2" descr="Картинки по запросу ФГО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"/>
          <a:stretch/>
        </p:blipFill>
        <p:spPr bwMode="auto">
          <a:xfrm rot="20781819">
            <a:off x="9624798" y="1572438"/>
            <a:ext cx="1585047" cy="227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"/>
          <a:stretch/>
        </p:blipFill>
        <p:spPr bwMode="auto">
          <a:xfrm rot="20474702">
            <a:off x="9569918" y="3588745"/>
            <a:ext cx="1646669" cy="228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54" y="1772816"/>
            <a:ext cx="2647463" cy="381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трелка вправо 16"/>
          <p:cNvSpPr/>
          <p:nvPr/>
        </p:nvSpPr>
        <p:spPr>
          <a:xfrm flipH="1">
            <a:off x="7394192" y="1417726"/>
            <a:ext cx="1800000" cy="1143008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ОВЛАДЕТЬ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flipH="1">
            <a:off x="7320136" y="5094304"/>
            <a:ext cx="2077211" cy="1143008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ОБЪЯСНЯТЬ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5031073" y="1865635"/>
            <a:ext cx="2289063" cy="1143008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ДОКЛАДЫВАТЬ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flipH="1">
            <a:off x="5102338" y="4689585"/>
            <a:ext cx="2169183" cy="1143008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УЧАСТВОВАТЬ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flipH="1">
            <a:off x="3547281" y="2636048"/>
            <a:ext cx="1800000" cy="1143008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РАЗЛИЧАТЬ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flipH="1">
            <a:off x="3541349" y="3779056"/>
            <a:ext cx="2194611" cy="1143008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ПЛАНИРОВАТЬ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flipH="1">
            <a:off x="5664182" y="3113256"/>
            <a:ext cx="3531407" cy="1143008"/>
          </a:xfrm>
          <a:prstGeom prst="rightArrow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ЭКСПЕРИМЕНТИРОВАТЬ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95400" y="811839"/>
            <a:ext cx="10760851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ct val="0"/>
              </a:spcBef>
            </a:pPr>
            <a:r>
              <a:rPr lang="ru-RU" sz="2600" b="1" dirty="0" smtClean="0">
                <a:ln w="3175" cmpd="sng">
                  <a:noFill/>
                </a:ln>
                <a:solidFill>
                  <a:srgbClr val="AF2121"/>
                </a:solidFill>
                <a:latin typeface="Garamond" pitchFamily="18" charset="0"/>
                <a:ea typeface="+mj-ea"/>
                <a:cs typeface="+mj-cs"/>
              </a:rPr>
              <a:t>В основе процесса </a:t>
            </a:r>
            <a:r>
              <a:rPr lang="ru-RU" sz="2600" b="1" dirty="0">
                <a:ln w="3175" cmpd="sng">
                  <a:noFill/>
                </a:ln>
                <a:solidFill>
                  <a:srgbClr val="AF2121"/>
                </a:solidFill>
                <a:latin typeface="Garamond" pitchFamily="18" charset="0"/>
                <a:ea typeface="+mj-ea"/>
                <a:cs typeface="+mj-cs"/>
              </a:rPr>
              <a:t>обучения лежит системно-</a:t>
            </a:r>
            <a:r>
              <a:rPr lang="ru-RU" sz="2600" b="1" dirty="0" err="1">
                <a:ln w="3175" cmpd="sng">
                  <a:noFill/>
                </a:ln>
                <a:solidFill>
                  <a:srgbClr val="AF2121"/>
                </a:solidFill>
                <a:latin typeface="Garamond" pitchFamily="18" charset="0"/>
                <a:ea typeface="+mj-ea"/>
                <a:cs typeface="+mj-cs"/>
              </a:rPr>
              <a:t>деятельностный</a:t>
            </a:r>
            <a:r>
              <a:rPr lang="ru-RU" sz="2600" b="1" dirty="0">
                <a:ln w="3175" cmpd="sng">
                  <a:noFill/>
                </a:ln>
                <a:solidFill>
                  <a:srgbClr val="AF2121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ru-RU" sz="2600" b="1" dirty="0" smtClean="0">
                <a:ln w="3175" cmpd="sng">
                  <a:noFill/>
                </a:ln>
                <a:solidFill>
                  <a:srgbClr val="AF2121"/>
                </a:solidFill>
                <a:latin typeface="Garamond" pitchFamily="18" charset="0"/>
                <a:ea typeface="+mj-ea"/>
                <a:cs typeface="+mj-cs"/>
              </a:rPr>
              <a:t>подход</a:t>
            </a:r>
            <a:endParaRPr lang="ru-RU" sz="2600" b="1" dirty="0">
              <a:ln w="3175" cmpd="sng">
                <a:noFill/>
              </a:ln>
              <a:solidFill>
                <a:srgbClr val="AF2121"/>
              </a:solidFill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911551"/>
            <a:ext cx="1758249" cy="253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Картинки по запросу доска vec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09314" y="1624754"/>
            <a:ext cx="4968552" cy="353407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 flipH="1">
            <a:off x="7389436" y="2217058"/>
            <a:ext cx="2208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УРОК</a:t>
            </a:r>
          </a:p>
        </p:txBody>
      </p:sp>
      <p:pic>
        <p:nvPicPr>
          <p:cNvPr id="25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89685" y="2564904"/>
            <a:ext cx="2408333" cy="378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трелка вправо 25"/>
          <p:cNvSpPr/>
          <p:nvPr/>
        </p:nvSpPr>
        <p:spPr>
          <a:xfrm flipH="1">
            <a:off x="2207570" y="2345486"/>
            <a:ext cx="4248470" cy="966242"/>
          </a:xfrm>
          <a:custGeom>
            <a:avLst/>
            <a:gdLst>
              <a:gd name="connsiteX0" fmla="*/ 0 w 3803193"/>
              <a:gd name="connsiteY0" fmla="*/ 285752 h 1143008"/>
              <a:gd name="connsiteX1" fmla="*/ 3231689 w 3803193"/>
              <a:gd name="connsiteY1" fmla="*/ 285752 h 1143008"/>
              <a:gd name="connsiteX2" fmla="*/ 3231689 w 3803193"/>
              <a:gd name="connsiteY2" fmla="*/ 0 h 1143008"/>
              <a:gd name="connsiteX3" fmla="*/ 3803193 w 3803193"/>
              <a:gd name="connsiteY3" fmla="*/ 571504 h 1143008"/>
              <a:gd name="connsiteX4" fmla="*/ 3231689 w 3803193"/>
              <a:gd name="connsiteY4" fmla="*/ 1143008 h 1143008"/>
              <a:gd name="connsiteX5" fmla="*/ 3231689 w 3803193"/>
              <a:gd name="connsiteY5" fmla="*/ 857256 h 1143008"/>
              <a:gd name="connsiteX6" fmla="*/ 0 w 3803193"/>
              <a:gd name="connsiteY6" fmla="*/ 857256 h 1143008"/>
              <a:gd name="connsiteX7" fmla="*/ 0 w 3803193"/>
              <a:gd name="connsiteY7" fmla="*/ 285752 h 1143008"/>
              <a:gd name="connsiteX0" fmla="*/ 0 w 3803193"/>
              <a:gd name="connsiteY0" fmla="*/ 258858 h 1116114"/>
              <a:gd name="connsiteX1" fmla="*/ 3231689 w 3803193"/>
              <a:gd name="connsiteY1" fmla="*/ 258858 h 1116114"/>
              <a:gd name="connsiteX2" fmla="*/ 3231689 w 3803193"/>
              <a:gd name="connsiteY2" fmla="*/ 0 h 1116114"/>
              <a:gd name="connsiteX3" fmla="*/ 3803193 w 3803193"/>
              <a:gd name="connsiteY3" fmla="*/ 544610 h 1116114"/>
              <a:gd name="connsiteX4" fmla="*/ 3231689 w 3803193"/>
              <a:gd name="connsiteY4" fmla="*/ 1116114 h 1116114"/>
              <a:gd name="connsiteX5" fmla="*/ 3231689 w 3803193"/>
              <a:gd name="connsiteY5" fmla="*/ 830362 h 1116114"/>
              <a:gd name="connsiteX6" fmla="*/ 0 w 3803193"/>
              <a:gd name="connsiteY6" fmla="*/ 830362 h 1116114"/>
              <a:gd name="connsiteX7" fmla="*/ 0 w 3803193"/>
              <a:gd name="connsiteY7" fmla="*/ 258858 h 1116114"/>
              <a:gd name="connsiteX0" fmla="*/ 0 w 3803193"/>
              <a:gd name="connsiteY0" fmla="*/ 258858 h 1035432"/>
              <a:gd name="connsiteX1" fmla="*/ 3231689 w 3803193"/>
              <a:gd name="connsiteY1" fmla="*/ 258858 h 1035432"/>
              <a:gd name="connsiteX2" fmla="*/ 3231689 w 3803193"/>
              <a:gd name="connsiteY2" fmla="*/ 0 h 1035432"/>
              <a:gd name="connsiteX3" fmla="*/ 3803193 w 3803193"/>
              <a:gd name="connsiteY3" fmla="*/ 544610 h 1035432"/>
              <a:gd name="connsiteX4" fmla="*/ 3231689 w 3803193"/>
              <a:gd name="connsiteY4" fmla="*/ 1035432 h 1035432"/>
              <a:gd name="connsiteX5" fmla="*/ 3231689 w 3803193"/>
              <a:gd name="connsiteY5" fmla="*/ 830362 h 1035432"/>
              <a:gd name="connsiteX6" fmla="*/ 0 w 3803193"/>
              <a:gd name="connsiteY6" fmla="*/ 830362 h 1035432"/>
              <a:gd name="connsiteX7" fmla="*/ 0 w 3803193"/>
              <a:gd name="connsiteY7" fmla="*/ 258858 h 1035432"/>
              <a:gd name="connsiteX0" fmla="*/ 0 w 3803193"/>
              <a:gd name="connsiteY0" fmla="*/ 124387 h 900961"/>
              <a:gd name="connsiteX1" fmla="*/ 3231689 w 3803193"/>
              <a:gd name="connsiteY1" fmla="*/ 124387 h 900961"/>
              <a:gd name="connsiteX2" fmla="*/ 3258583 w 3803193"/>
              <a:gd name="connsiteY2" fmla="*/ 0 h 900961"/>
              <a:gd name="connsiteX3" fmla="*/ 3803193 w 3803193"/>
              <a:gd name="connsiteY3" fmla="*/ 410139 h 900961"/>
              <a:gd name="connsiteX4" fmla="*/ 3231689 w 3803193"/>
              <a:gd name="connsiteY4" fmla="*/ 900961 h 900961"/>
              <a:gd name="connsiteX5" fmla="*/ 3231689 w 3803193"/>
              <a:gd name="connsiteY5" fmla="*/ 695891 h 900961"/>
              <a:gd name="connsiteX6" fmla="*/ 0 w 3803193"/>
              <a:gd name="connsiteY6" fmla="*/ 695891 h 900961"/>
              <a:gd name="connsiteX7" fmla="*/ 0 w 3803193"/>
              <a:gd name="connsiteY7" fmla="*/ 124387 h 900961"/>
              <a:gd name="connsiteX0" fmla="*/ 0 w 3803193"/>
              <a:gd name="connsiteY0" fmla="*/ 124387 h 833725"/>
              <a:gd name="connsiteX1" fmla="*/ 3231689 w 3803193"/>
              <a:gd name="connsiteY1" fmla="*/ 124387 h 833725"/>
              <a:gd name="connsiteX2" fmla="*/ 3258583 w 3803193"/>
              <a:gd name="connsiteY2" fmla="*/ 0 h 833725"/>
              <a:gd name="connsiteX3" fmla="*/ 3803193 w 3803193"/>
              <a:gd name="connsiteY3" fmla="*/ 410139 h 833725"/>
              <a:gd name="connsiteX4" fmla="*/ 3231689 w 3803193"/>
              <a:gd name="connsiteY4" fmla="*/ 833725 h 833725"/>
              <a:gd name="connsiteX5" fmla="*/ 3231689 w 3803193"/>
              <a:gd name="connsiteY5" fmla="*/ 695891 h 833725"/>
              <a:gd name="connsiteX6" fmla="*/ 0 w 3803193"/>
              <a:gd name="connsiteY6" fmla="*/ 695891 h 833725"/>
              <a:gd name="connsiteX7" fmla="*/ 0 w 3803193"/>
              <a:gd name="connsiteY7" fmla="*/ 124387 h 833725"/>
              <a:gd name="connsiteX0" fmla="*/ 0 w 3803193"/>
              <a:gd name="connsiteY0" fmla="*/ 124387 h 833725"/>
              <a:gd name="connsiteX1" fmla="*/ 3231689 w 3803193"/>
              <a:gd name="connsiteY1" fmla="*/ 124387 h 833725"/>
              <a:gd name="connsiteX2" fmla="*/ 3258583 w 3803193"/>
              <a:gd name="connsiteY2" fmla="*/ 0 h 833725"/>
              <a:gd name="connsiteX3" fmla="*/ 3803193 w 3803193"/>
              <a:gd name="connsiteY3" fmla="*/ 410139 h 833725"/>
              <a:gd name="connsiteX4" fmla="*/ 3272030 w 3803193"/>
              <a:gd name="connsiteY4" fmla="*/ 833725 h 833725"/>
              <a:gd name="connsiteX5" fmla="*/ 3231689 w 3803193"/>
              <a:gd name="connsiteY5" fmla="*/ 695891 h 833725"/>
              <a:gd name="connsiteX6" fmla="*/ 0 w 3803193"/>
              <a:gd name="connsiteY6" fmla="*/ 695891 h 833725"/>
              <a:gd name="connsiteX7" fmla="*/ 0 w 3803193"/>
              <a:gd name="connsiteY7" fmla="*/ 124387 h 833725"/>
              <a:gd name="connsiteX0" fmla="*/ 0 w 3803193"/>
              <a:gd name="connsiteY0" fmla="*/ 124387 h 833725"/>
              <a:gd name="connsiteX1" fmla="*/ 3231689 w 3803193"/>
              <a:gd name="connsiteY1" fmla="*/ 124387 h 833725"/>
              <a:gd name="connsiteX2" fmla="*/ 3258583 w 3803193"/>
              <a:gd name="connsiteY2" fmla="*/ 0 h 833725"/>
              <a:gd name="connsiteX3" fmla="*/ 3803193 w 3803193"/>
              <a:gd name="connsiteY3" fmla="*/ 410139 h 833725"/>
              <a:gd name="connsiteX4" fmla="*/ 3272030 w 3803193"/>
              <a:gd name="connsiteY4" fmla="*/ 833725 h 833725"/>
              <a:gd name="connsiteX5" fmla="*/ 3231689 w 3803193"/>
              <a:gd name="connsiteY5" fmla="*/ 695891 h 833725"/>
              <a:gd name="connsiteX6" fmla="*/ 0 w 3803193"/>
              <a:gd name="connsiteY6" fmla="*/ 695891 h 833725"/>
              <a:gd name="connsiteX7" fmla="*/ 0 w 3803193"/>
              <a:gd name="connsiteY7" fmla="*/ 124387 h 833725"/>
              <a:gd name="connsiteX0" fmla="*/ 0 w 3803193"/>
              <a:gd name="connsiteY0" fmla="*/ 124387 h 833725"/>
              <a:gd name="connsiteX1" fmla="*/ 3231689 w 3803193"/>
              <a:gd name="connsiteY1" fmla="*/ 124387 h 833725"/>
              <a:gd name="connsiteX2" fmla="*/ 3258583 w 3803193"/>
              <a:gd name="connsiteY2" fmla="*/ 0 h 833725"/>
              <a:gd name="connsiteX3" fmla="*/ 3803193 w 3803193"/>
              <a:gd name="connsiteY3" fmla="*/ 410139 h 833725"/>
              <a:gd name="connsiteX4" fmla="*/ 3272030 w 3803193"/>
              <a:gd name="connsiteY4" fmla="*/ 833725 h 833725"/>
              <a:gd name="connsiteX5" fmla="*/ 3320466 w 3803193"/>
              <a:gd name="connsiteY5" fmla="*/ 695891 h 833725"/>
              <a:gd name="connsiteX6" fmla="*/ 0 w 3803193"/>
              <a:gd name="connsiteY6" fmla="*/ 695891 h 833725"/>
              <a:gd name="connsiteX7" fmla="*/ 0 w 3803193"/>
              <a:gd name="connsiteY7" fmla="*/ 124387 h 833725"/>
              <a:gd name="connsiteX0" fmla="*/ 0 w 3803193"/>
              <a:gd name="connsiteY0" fmla="*/ 124387 h 833725"/>
              <a:gd name="connsiteX1" fmla="*/ 3320467 w 3803193"/>
              <a:gd name="connsiteY1" fmla="*/ 164728 h 833725"/>
              <a:gd name="connsiteX2" fmla="*/ 3258583 w 3803193"/>
              <a:gd name="connsiteY2" fmla="*/ 0 h 833725"/>
              <a:gd name="connsiteX3" fmla="*/ 3803193 w 3803193"/>
              <a:gd name="connsiteY3" fmla="*/ 410139 h 833725"/>
              <a:gd name="connsiteX4" fmla="*/ 3272030 w 3803193"/>
              <a:gd name="connsiteY4" fmla="*/ 833725 h 833725"/>
              <a:gd name="connsiteX5" fmla="*/ 3320466 w 3803193"/>
              <a:gd name="connsiteY5" fmla="*/ 695891 h 833725"/>
              <a:gd name="connsiteX6" fmla="*/ 0 w 3803193"/>
              <a:gd name="connsiteY6" fmla="*/ 695891 h 833725"/>
              <a:gd name="connsiteX7" fmla="*/ 0 w 3803193"/>
              <a:gd name="connsiteY7" fmla="*/ 124387 h 8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3193" h="833725">
                <a:moveTo>
                  <a:pt x="0" y="124387"/>
                </a:moveTo>
                <a:lnTo>
                  <a:pt x="3320467" y="164728"/>
                </a:lnTo>
                <a:lnTo>
                  <a:pt x="3258583" y="0"/>
                </a:lnTo>
                <a:lnTo>
                  <a:pt x="3803193" y="410139"/>
                </a:lnTo>
                <a:lnTo>
                  <a:pt x="3272030" y="833725"/>
                </a:lnTo>
                <a:lnTo>
                  <a:pt x="3320466" y="695891"/>
                </a:lnTo>
                <a:lnTo>
                  <a:pt x="0" y="695891"/>
                </a:lnTo>
                <a:lnTo>
                  <a:pt x="0" y="124387"/>
                </a:lnTo>
                <a:close/>
              </a:path>
            </a:pathLst>
          </a:cu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ДОСТИЖЕНИЕ ОБРАЗОВАТЕЛЬНЫХ РЕЗУЛЬТАТОВ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Стрелка вправо 25"/>
          <p:cNvSpPr/>
          <p:nvPr/>
        </p:nvSpPr>
        <p:spPr>
          <a:xfrm flipH="1">
            <a:off x="2392037" y="3544750"/>
            <a:ext cx="4032447" cy="833725"/>
          </a:xfrm>
          <a:custGeom>
            <a:avLst/>
            <a:gdLst>
              <a:gd name="connsiteX0" fmla="*/ 0 w 3803193"/>
              <a:gd name="connsiteY0" fmla="*/ 285752 h 1143008"/>
              <a:gd name="connsiteX1" fmla="*/ 3231689 w 3803193"/>
              <a:gd name="connsiteY1" fmla="*/ 285752 h 1143008"/>
              <a:gd name="connsiteX2" fmla="*/ 3231689 w 3803193"/>
              <a:gd name="connsiteY2" fmla="*/ 0 h 1143008"/>
              <a:gd name="connsiteX3" fmla="*/ 3803193 w 3803193"/>
              <a:gd name="connsiteY3" fmla="*/ 571504 h 1143008"/>
              <a:gd name="connsiteX4" fmla="*/ 3231689 w 3803193"/>
              <a:gd name="connsiteY4" fmla="*/ 1143008 h 1143008"/>
              <a:gd name="connsiteX5" fmla="*/ 3231689 w 3803193"/>
              <a:gd name="connsiteY5" fmla="*/ 857256 h 1143008"/>
              <a:gd name="connsiteX6" fmla="*/ 0 w 3803193"/>
              <a:gd name="connsiteY6" fmla="*/ 857256 h 1143008"/>
              <a:gd name="connsiteX7" fmla="*/ 0 w 3803193"/>
              <a:gd name="connsiteY7" fmla="*/ 285752 h 1143008"/>
              <a:gd name="connsiteX0" fmla="*/ 0 w 3803193"/>
              <a:gd name="connsiteY0" fmla="*/ 258858 h 1116114"/>
              <a:gd name="connsiteX1" fmla="*/ 3231689 w 3803193"/>
              <a:gd name="connsiteY1" fmla="*/ 258858 h 1116114"/>
              <a:gd name="connsiteX2" fmla="*/ 3231689 w 3803193"/>
              <a:gd name="connsiteY2" fmla="*/ 0 h 1116114"/>
              <a:gd name="connsiteX3" fmla="*/ 3803193 w 3803193"/>
              <a:gd name="connsiteY3" fmla="*/ 544610 h 1116114"/>
              <a:gd name="connsiteX4" fmla="*/ 3231689 w 3803193"/>
              <a:gd name="connsiteY4" fmla="*/ 1116114 h 1116114"/>
              <a:gd name="connsiteX5" fmla="*/ 3231689 w 3803193"/>
              <a:gd name="connsiteY5" fmla="*/ 830362 h 1116114"/>
              <a:gd name="connsiteX6" fmla="*/ 0 w 3803193"/>
              <a:gd name="connsiteY6" fmla="*/ 830362 h 1116114"/>
              <a:gd name="connsiteX7" fmla="*/ 0 w 3803193"/>
              <a:gd name="connsiteY7" fmla="*/ 258858 h 1116114"/>
              <a:gd name="connsiteX0" fmla="*/ 0 w 3803193"/>
              <a:gd name="connsiteY0" fmla="*/ 258858 h 1035432"/>
              <a:gd name="connsiteX1" fmla="*/ 3231689 w 3803193"/>
              <a:gd name="connsiteY1" fmla="*/ 258858 h 1035432"/>
              <a:gd name="connsiteX2" fmla="*/ 3231689 w 3803193"/>
              <a:gd name="connsiteY2" fmla="*/ 0 h 1035432"/>
              <a:gd name="connsiteX3" fmla="*/ 3803193 w 3803193"/>
              <a:gd name="connsiteY3" fmla="*/ 544610 h 1035432"/>
              <a:gd name="connsiteX4" fmla="*/ 3231689 w 3803193"/>
              <a:gd name="connsiteY4" fmla="*/ 1035432 h 1035432"/>
              <a:gd name="connsiteX5" fmla="*/ 3231689 w 3803193"/>
              <a:gd name="connsiteY5" fmla="*/ 830362 h 1035432"/>
              <a:gd name="connsiteX6" fmla="*/ 0 w 3803193"/>
              <a:gd name="connsiteY6" fmla="*/ 830362 h 1035432"/>
              <a:gd name="connsiteX7" fmla="*/ 0 w 3803193"/>
              <a:gd name="connsiteY7" fmla="*/ 258858 h 1035432"/>
              <a:gd name="connsiteX0" fmla="*/ 0 w 3803193"/>
              <a:gd name="connsiteY0" fmla="*/ 124387 h 900961"/>
              <a:gd name="connsiteX1" fmla="*/ 3231689 w 3803193"/>
              <a:gd name="connsiteY1" fmla="*/ 124387 h 900961"/>
              <a:gd name="connsiteX2" fmla="*/ 3258583 w 3803193"/>
              <a:gd name="connsiteY2" fmla="*/ 0 h 900961"/>
              <a:gd name="connsiteX3" fmla="*/ 3803193 w 3803193"/>
              <a:gd name="connsiteY3" fmla="*/ 410139 h 900961"/>
              <a:gd name="connsiteX4" fmla="*/ 3231689 w 3803193"/>
              <a:gd name="connsiteY4" fmla="*/ 900961 h 900961"/>
              <a:gd name="connsiteX5" fmla="*/ 3231689 w 3803193"/>
              <a:gd name="connsiteY5" fmla="*/ 695891 h 900961"/>
              <a:gd name="connsiteX6" fmla="*/ 0 w 3803193"/>
              <a:gd name="connsiteY6" fmla="*/ 695891 h 900961"/>
              <a:gd name="connsiteX7" fmla="*/ 0 w 3803193"/>
              <a:gd name="connsiteY7" fmla="*/ 124387 h 900961"/>
              <a:gd name="connsiteX0" fmla="*/ 0 w 3803193"/>
              <a:gd name="connsiteY0" fmla="*/ 124387 h 833725"/>
              <a:gd name="connsiteX1" fmla="*/ 3231689 w 3803193"/>
              <a:gd name="connsiteY1" fmla="*/ 124387 h 833725"/>
              <a:gd name="connsiteX2" fmla="*/ 3258583 w 3803193"/>
              <a:gd name="connsiteY2" fmla="*/ 0 h 833725"/>
              <a:gd name="connsiteX3" fmla="*/ 3803193 w 3803193"/>
              <a:gd name="connsiteY3" fmla="*/ 410139 h 833725"/>
              <a:gd name="connsiteX4" fmla="*/ 3231689 w 3803193"/>
              <a:gd name="connsiteY4" fmla="*/ 833725 h 833725"/>
              <a:gd name="connsiteX5" fmla="*/ 3231689 w 3803193"/>
              <a:gd name="connsiteY5" fmla="*/ 695891 h 833725"/>
              <a:gd name="connsiteX6" fmla="*/ 0 w 3803193"/>
              <a:gd name="connsiteY6" fmla="*/ 695891 h 833725"/>
              <a:gd name="connsiteX7" fmla="*/ 0 w 3803193"/>
              <a:gd name="connsiteY7" fmla="*/ 124387 h 833725"/>
              <a:gd name="connsiteX0" fmla="*/ 0 w 3803193"/>
              <a:gd name="connsiteY0" fmla="*/ 124387 h 833725"/>
              <a:gd name="connsiteX1" fmla="*/ 3231689 w 3803193"/>
              <a:gd name="connsiteY1" fmla="*/ 124387 h 833725"/>
              <a:gd name="connsiteX2" fmla="*/ 3258583 w 3803193"/>
              <a:gd name="connsiteY2" fmla="*/ 0 h 833725"/>
              <a:gd name="connsiteX3" fmla="*/ 3803193 w 3803193"/>
              <a:gd name="connsiteY3" fmla="*/ 410139 h 833725"/>
              <a:gd name="connsiteX4" fmla="*/ 3272030 w 3803193"/>
              <a:gd name="connsiteY4" fmla="*/ 833725 h 833725"/>
              <a:gd name="connsiteX5" fmla="*/ 3231689 w 3803193"/>
              <a:gd name="connsiteY5" fmla="*/ 695891 h 833725"/>
              <a:gd name="connsiteX6" fmla="*/ 0 w 3803193"/>
              <a:gd name="connsiteY6" fmla="*/ 695891 h 833725"/>
              <a:gd name="connsiteX7" fmla="*/ 0 w 3803193"/>
              <a:gd name="connsiteY7" fmla="*/ 124387 h 833725"/>
              <a:gd name="connsiteX0" fmla="*/ 0 w 3803193"/>
              <a:gd name="connsiteY0" fmla="*/ 124387 h 833725"/>
              <a:gd name="connsiteX1" fmla="*/ 3231689 w 3803193"/>
              <a:gd name="connsiteY1" fmla="*/ 124387 h 833725"/>
              <a:gd name="connsiteX2" fmla="*/ 3258583 w 3803193"/>
              <a:gd name="connsiteY2" fmla="*/ 0 h 833725"/>
              <a:gd name="connsiteX3" fmla="*/ 3803193 w 3803193"/>
              <a:gd name="connsiteY3" fmla="*/ 410139 h 833725"/>
              <a:gd name="connsiteX4" fmla="*/ 3272030 w 3803193"/>
              <a:gd name="connsiteY4" fmla="*/ 833725 h 833725"/>
              <a:gd name="connsiteX5" fmla="*/ 3231689 w 3803193"/>
              <a:gd name="connsiteY5" fmla="*/ 695891 h 833725"/>
              <a:gd name="connsiteX6" fmla="*/ 0 w 3803193"/>
              <a:gd name="connsiteY6" fmla="*/ 695891 h 833725"/>
              <a:gd name="connsiteX7" fmla="*/ 0 w 3803193"/>
              <a:gd name="connsiteY7" fmla="*/ 124387 h 833725"/>
              <a:gd name="connsiteX0" fmla="*/ 0 w 3803193"/>
              <a:gd name="connsiteY0" fmla="*/ 124387 h 833725"/>
              <a:gd name="connsiteX1" fmla="*/ 3231689 w 3803193"/>
              <a:gd name="connsiteY1" fmla="*/ 124387 h 833725"/>
              <a:gd name="connsiteX2" fmla="*/ 3258583 w 3803193"/>
              <a:gd name="connsiteY2" fmla="*/ 0 h 833725"/>
              <a:gd name="connsiteX3" fmla="*/ 3803193 w 3803193"/>
              <a:gd name="connsiteY3" fmla="*/ 410139 h 833725"/>
              <a:gd name="connsiteX4" fmla="*/ 3272030 w 3803193"/>
              <a:gd name="connsiteY4" fmla="*/ 833725 h 833725"/>
              <a:gd name="connsiteX5" fmla="*/ 3320466 w 3803193"/>
              <a:gd name="connsiteY5" fmla="*/ 695891 h 833725"/>
              <a:gd name="connsiteX6" fmla="*/ 0 w 3803193"/>
              <a:gd name="connsiteY6" fmla="*/ 695891 h 833725"/>
              <a:gd name="connsiteX7" fmla="*/ 0 w 3803193"/>
              <a:gd name="connsiteY7" fmla="*/ 124387 h 833725"/>
              <a:gd name="connsiteX0" fmla="*/ 0 w 3803193"/>
              <a:gd name="connsiteY0" fmla="*/ 124387 h 833725"/>
              <a:gd name="connsiteX1" fmla="*/ 3320467 w 3803193"/>
              <a:gd name="connsiteY1" fmla="*/ 164728 h 833725"/>
              <a:gd name="connsiteX2" fmla="*/ 3258583 w 3803193"/>
              <a:gd name="connsiteY2" fmla="*/ 0 h 833725"/>
              <a:gd name="connsiteX3" fmla="*/ 3803193 w 3803193"/>
              <a:gd name="connsiteY3" fmla="*/ 410139 h 833725"/>
              <a:gd name="connsiteX4" fmla="*/ 3272030 w 3803193"/>
              <a:gd name="connsiteY4" fmla="*/ 833725 h 833725"/>
              <a:gd name="connsiteX5" fmla="*/ 3320466 w 3803193"/>
              <a:gd name="connsiteY5" fmla="*/ 695891 h 833725"/>
              <a:gd name="connsiteX6" fmla="*/ 0 w 3803193"/>
              <a:gd name="connsiteY6" fmla="*/ 695891 h 833725"/>
              <a:gd name="connsiteX7" fmla="*/ 0 w 3803193"/>
              <a:gd name="connsiteY7" fmla="*/ 124387 h 8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3193" h="833725">
                <a:moveTo>
                  <a:pt x="0" y="124387"/>
                </a:moveTo>
                <a:lnTo>
                  <a:pt x="3320467" y="164728"/>
                </a:lnTo>
                <a:lnTo>
                  <a:pt x="3258583" y="0"/>
                </a:lnTo>
                <a:lnTo>
                  <a:pt x="3803193" y="410139"/>
                </a:lnTo>
                <a:lnTo>
                  <a:pt x="3272030" y="833725"/>
                </a:lnTo>
                <a:lnTo>
                  <a:pt x="3320466" y="695891"/>
                </a:lnTo>
                <a:lnTo>
                  <a:pt x="0" y="695891"/>
                </a:lnTo>
                <a:lnTo>
                  <a:pt x="0" y="124387"/>
                </a:lnTo>
                <a:close/>
              </a:path>
            </a:pathLst>
          </a:cu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РАЗВИТИЕ СПОСОБНОСТЕЙ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9" name="Стрелка вправо 25"/>
          <p:cNvSpPr/>
          <p:nvPr/>
        </p:nvSpPr>
        <p:spPr>
          <a:xfrm flipH="1">
            <a:off x="2419045" y="4560694"/>
            <a:ext cx="4032447" cy="833725"/>
          </a:xfrm>
          <a:custGeom>
            <a:avLst/>
            <a:gdLst>
              <a:gd name="connsiteX0" fmla="*/ 0 w 3803193"/>
              <a:gd name="connsiteY0" fmla="*/ 285752 h 1143008"/>
              <a:gd name="connsiteX1" fmla="*/ 3231689 w 3803193"/>
              <a:gd name="connsiteY1" fmla="*/ 285752 h 1143008"/>
              <a:gd name="connsiteX2" fmla="*/ 3231689 w 3803193"/>
              <a:gd name="connsiteY2" fmla="*/ 0 h 1143008"/>
              <a:gd name="connsiteX3" fmla="*/ 3803193 w 3803193"/>
              <a:gd name="connsiteY3" fmla="*/ 571504 h 1143008"/>
              <a:gd name="connsiteX4" fmla="*/ 3231689 w 3803193"/>
              <a:gd name="connsiteY4" fmla="*/ 1143008 h 1143008"/>
              <a:gd name="connsiteX5" fmla="*/ 3231689 w 3803193"/>
              <a:gd name="connsiteY5" fmla="*/ 857256 h 1143008"/>
              <a:gd name="connsiteX6" fmla="*/ 0 w 3803193"/>
              <a:gd name="connsiteY6" fmla="*/ 857256 h 1143008"/>
              <a:gd name="connsiteX7" fmla="*/ 0 w 3803193"/>
              <a:gd name="connsiteY7" fmla="*/ 285752 h 1143008"/>
              <a:gd name="connsiteX0" fmla="*/ 0 w 3803193"/>
              <a:gd name="connsiteY0" fmla="*/ 258858 h 1116114"/>
              <a:gd name="connsiteX1" fmla="*/ 3231689 w 3803193"/>
              <a:gd name="connsiteY1" fmla="*/ 258858 h 1116114"/>
              <a:gd name="connsiteX2" fmla="*/ 3231689 w 3803193"/>
              <a:gd name="connsiteY2" fmla="*/ 0 h 1116114"/>
              <a:gd name="connsiteX3" fmla="*/ 3803193 w 3803193"/>
              <a:gd name="connsiteY3" fmla="*/ 544610 h 1116114"/>
              <a:gd name="connsiteX4" fmla="*/ 3231689 w 3803193"/>
              <a:gd name="connsiteY4" fmla="*/ 1116114 h 1116114"/>
              <a:gd name="connsiteX5" fmla="*/ 3231689 w 3803193"/>
              <a:gd name="connsiteY5" fmla="*/ 830362 h 1116114"/>
              <a:gd name="connsiteX6" fmla="*/ 0 w 3803193"/>
              <a:gd name="connsiteY6" fmla="*/ 830362 h 1116114"/>
              <a:gd name="connsiteX7" fmla="*/ 0 w 3803193"/>
              <a:gd name="connsiteY7" fmla="*/ 258858 h 1116114"/>
              <a:gd name="connsiteX0" fmla="*/ 0 w 3803193"/>
              <a:gd name="connsiteY0" fmla="*/ 258858 h 1035432"/>
              <a:gd name="connsiteX1" fmla="*/ 3231689 w 3803193"/>
              <a:gd name="connsiteY1" fmla="*/ 258858 h 1035432"/>
              <a:gd name="connsiteX2" fmla="*/ 3231689 w 3803193"/>
              <a:gd name="connsiteY2" fmla="*/ 0 h 1035432"/>
              <a:gd name="connsiteX3" fmla="*/ 3803193 w 3803193"/>
              <a:gd name="connsiteY3" fmla="*/ 544610 h 1035432"/>
              <a:gd name="connsiteX4" fmla="*/ 3231689 w 3803193"/>
              <a:gd name="connsiteY4" fmla="*/ 1035432 h 1035432"/>
              <a:gd name="connsiteX5" fmla="*/ 3231689 w 3803193"/>
              <a:gd name="connsiteY5" fmla="*/ 830362 h 1035432"/>
              <a:gd name="connsiteX6" fmla="*/ 0 w 3803193"/>
              <a:gd name="connsiteY6" fmla="*/ 830362 h 1035432"/>
              <a:gd name="connsiteX7" fmla="*/ 0 w 3803193"/>
              <a:gd name="connsiteY7" fmla="*/ 258858 h 1035432"/>
              <a:gd name="connsiteX0" fmla="*/ 0 w 3803193"/>
              <a:gd name="connsiteY0" fmla="*/ 124387 h 900961"/>
              <a:gd name="connsiteX1" fmla="*/ 3231689 w 3803193"/>
              <a:gd name="connsiteY1" fmla="*/ 124387 h 900961"/>
              <a:gd name="connsiteX2" fmla="*/ 3258583 w 3803193"/>
              <a:gd name="connsiteY2" fmla="*/ 0 h 900961"/>
              <a:gd name="connsiteX3" fmla="*/ 3803193 w 3803193"/>
              <a:gd name="connsiteY3" fmla="*/ 410139 h 900961"/>
              <a:gd name="connsiteX4" fmla="*/ 3231689 w 3803193"/>
              <a:gd name="connsiteY4" fmla="*/ 900961 h 900961"/>
              <a:gd name="connsiteX5" fmla="*/ 3231689 w 3803193"/>
              <a:gd name="connsiteY5" fmla="*/ 695891 h 900961"/>
              <a:gd name="connsiteX6" fmla="*/ 0 w 3803193"/>
              <a:gd name="connsiteY6" fmla="*/ 695891 h 900961"/>
              <a:gd name="connsiteX7" fmla="*/ 0 w 3803193"/>
              <a:gd name="connsiteY7" fmla="*/ 124387 h 900961"/>
              <a:gd name="connsiteX0" fmla="*/ 0 w 3803193"/>
              <a:gd name="connsiteY0" fmla="*/ 124387 h 833725"/>
              <a:gd name="connsiteX1" fmla="*/ 3231689 w 3803193"/>
              <a:gd name="connsiteY1" fmla="*/ 124387 h 833725"/>
              <a:gd name="connsiteX2" fmla="*/ 3258583 w 3803193"/>
              <a:gd name="connsiteY2" fmla="*/ 0 h 833725"/>
              <a:gd name="connsiteX3" fmla="*/ 3803193 w 3803193"/>
              <a:gd name="connsiteY3" fmla="*/ 410139 h 833725"/>
              <a:gd name="connsiteX4" fmla="*/ 3231689 w 3803193"/>
              <a:gd name="connsiteY4" fmla="*/ 833725 h 833725"/>
              <a:gd name="connsiteX5" fmla="*/ 3231689 w 3803193"/>
              <a:gd name="connsiteY5" fmla="*/ 695891 h 833725"/>
              <a:gd name="connsiteX6" fmla="*/ 0 w 3803193"/>
              <a:gd name="connsiteY6" fmla="*/ 695891 h 833725"/>
              <a:gd name="connsiteX7" fmla="*/ 0 w 3803193"/>
              <a:gd name="connsiteY7" fmla="*/ 124387 h 833725"/>
              <a:gd name="connsiteX0" fmla="*/ 0 w 3803193"/>
              <a:gd name="connsiteY0" fmla="*/ 124387 h 833725"/>
              <a:gd name="connsiteX1" fmla="*/ 3231689 w 3803193"/>
              <a:gd name="connsiteY1" fmla="*/ 124387 h 833725"/>
              <a:gd name="connsiteX2" fmla="*/ 3258583 w 3803193"/>
              <a:gd name="connsiteY2" fmla="*/ 0 h 833725"/>
              <a:gd name="connsiteX3" fmla="*/ 3803193 w 3803193"/>
              <a:gd name="connsiteY3" fmla="*/ 410139 h 833725"/>
              <a:gd name="connsiteX4" fmla="*/ 3272030 w 3803193"/>
              <a:gd name="connsiteY4" fmla="*/ 833725 h 833725"/>
              <a:gd name="connsiteX5" fmla="*/ 3231689 w 3803193"/>
              <a:gd name="connsiteY5" fmla="*/ 695891 h 833725"/>
              <a:gd name="connsiteX6" fmla="*/ 0 w 3803193"/>
              <a:gd name="connsiteY6" fmla="*/ 695891 h 833725"/>
              <a:gd name="connsiteX7" fmla="*/ 0 w 3803193"/>
              <a:gd name="connsiteY7" fmla="*/ 124387 h 833725"/>
              <a:gd name="connsiteX0" fmla="*/ 0 w 3803193"/>
              <a:gd name="connsiteY0" fmla="*/ 124387 h 833725"/>
              <a:gd name="connsiteX1" fmla="*/ 3231689 w 3803193"/>
              <a:gd name="connsiteY1" fmla="*/ 124387 h 833725"/>
              <a:gd name="connsiteX2" fmla="*/ 3258583 w 3803193"/>
              <a:gd name="connsiteY2" fmla="*/ 0 h 833725"/>
              <a:gd name="connsiteX3" fmla="*/ 3803193 w 3803193"/>
              <a:gd name="connsiteY3" fmla="*/ 410139 h 833725"/>
              <a:gd name="connsiteX4" fmla="*/ 3272030 w 3803193"/>
              <a:gd name="connsiteY4" fmla="*/ 833725 h 833725"/>
              <a:gd name="connsiteX5" fmla="*/ 3231689 w 3803193"/>
              <a:gd name="connsiteY5" fmla="*/ 695891 h 833725"/>
              <a:gd name="connsiteX6" fmla="*/ 0 w 3803193"/>
              <a:gd name="connsiteY6" fmla="*/ 695891 h 833725"/>
              <a:gd name="connsiteX7" fmla="*/ 0 w 3803193"/>
              <a:gd name="connsiteY7" fmla="*/ 124387 h 833725"/>
              <a:gd name="connsiteX0" fmla="*/ 0 w 3803193"/>
              <a:gd name="connsiteY0" fmla="*/ 124387 h 833725"/>
              <a:gd name="connsiteX1" fmla="*/ 3231689 w 3803193"/>
              <a:gd name="connsiteY1" fmla="*/ 124387 h 833725"/>
              <a:gd name="connsiteX2" fmla="*/ 3258583 w 3803193"/>
              <a:gd name="connsiteY2" fmla="*/ 0 h 833725"/>
              <a:gd name="connsiteX3" fmla="*/ 3803193 w 3803193"/>
              <a:gd name="connsiteY3" fmla="*/ 410139 h 833725"/>
              <a:gd name="connsiteX4" fmla="*/ 3272030 w 3803193"/>
              <a:gd name="connsiteY4" fmla="*/ 833725 h 833725"/>
              <a:gd name="connsiteX5" fmla="*/ 3320466 w 3803193"/>
              <a:gd name="connsiteY5" fmla="*/ 695891 h 833725"/>
              <a:gd name="connsiteX6" fmla="*/ 0 w 3803193"/>
              <a:gd name="connsiteY6" fmla="*/ 695891 h 833725"/>
              <a:gd name="connsiteX7" fmla="*/ 0 w 3803193"/>
              <a:gd name="connsiteY7" fmla="*/ 124387 h 833725"/>
              <a:gd name="connsiteX0" fmla="*/ 0 w 3803193"/>
              <a:gd name="connsiteY0" fmla="*/ 124387 h 833725"/>
              <a:gd name="connsiteX1" fmla="*/ 3320467 w 3803193"/>
              <a:gd name="connsiteY1" fmla="*/ 164728 h 833725"/>
              <a:gd name="connsiteX2" fmla="*/ 3258583 w 3803193"/>
              <a:gd name="connsiteY2" fmla="*/ 0 h 833725"/>
              <a:gd name="connsiteX3" fmla="*/ 3803193 w 3803193"/>
              <a:gd name="connsiteY3" fmla="*/ 410139 h 833725"/>
              <a:gd name="connsiteX4" fmla="*/ 3272030 w 3803193"/>
              <a:gd name="connsiteY4" fmla="*/ 833725 h 833725"/>
              <a:gd name="connsiteX5" fmla="*/ 3320466 w 3803193"/>
              <a:gd name="connsiteY5" fmla="*/ 695891 h 833725"/>
              <a:gd name="connsiteX6" fmla="*/ 0 w 3803193"/>
              <a:gd name="connsiteY6" fmla="*/ 695891 h 833725"/>
              <a:gd name="connsiteX7" fmla="*/ 0 w 3803193"/>
              <a:gd name="connsiteY7" fmla="*/ 124387 h 8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3193" h="833725">
                <a:moveTo>
                  <a:pt x="0" y="124387"/>
                </a:moveTo>
                <a:lnTo>
                  <a:pt x="3320467" y="164728"/>
                </a:lnTo>
                <a:lnTo>
                  <a:pt x="3258583" y="0"/>
                </a:lnTo>
                <a:lnTo>
                  <a:pt x="3803193" y="410139"/>
                </a:lnTo>
                <a:lnTo>
                  <a:pt x="3272030" y="833725"/>
                </a:lnTo>
                <a:lnTo>
                  <a:pt x="3320466" y="695891"/>
                </a:lnTo>
                <a:lnTo>
                  <a:pt x="0" y="695891"/>
                </a:lnTo>
                <a:lnTo>
                  <a:pt x="0" y="124387"/>
                </a:lnTo>
                <a:close/>
              </a:path>
            </a:pathLst>
          </a:cu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ОСВОЕНИЕ ЗНАНИИ И УМЕНИЙ В ПРОЦЕССЕ ОБУЧЕНИЯ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0" name="Picture 36" descr="Похожее изображение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13" y="2748182"/>
            <a:ext cx="391239" cy="68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70911" y="4283804"/>
            <a:ext cx="3022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ea typeface="Times New Roman" panose="02020603050405020304" pitchFamily="18" charset="0"/>
              </a:rPr>
              <a:t>Какой </a:t>
            </a:r>
            <a:r>
              <a:rPr lang="ru-RU" dirty="0">
                <a:ea typeface="Times New Roman" panose="02020603050405020304" pitchFamily="18" charset="0"/>
              </a:rPr>
              <a:t>результат </a:t>
            </a:r>
            <a:r>
              <a:rPr lang="ru-RU" dirty="0" smtClean="0">
                <a:ea typeface="Times New Roman" panose="02020603050405020304" pitchFamily="18" charset="0"/>
              </a:rPr>
              <a:t>получить?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744072" y="3369766"/>
            <a:ext cx="39142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ea typeface="Times New Roman" panose="02020603050405020304" pitchFamily="18" charset="0"/>
              </a:rPr>
              <a:t>К</a:t>
            </a:r>
            <a:r>
              <a:rPr lang="ru-RU" dirty="0" smtClean="0">
                <a:ea typeface="Times New Roman" panose="02020603050405020304" pitchFamily="18" charset="0"/>
              </a:rPr>
              <a:t>акую </a:t>
            </a:r>
            <a:r>
              <a:rPr lang="ru-RU" dirty="0">
                <a:ea typeface="Times New Roman" panose="02020603050405020304" pitchFamily="18" charset="0"/>
              </a:rPr>
              <a:t>деятельность учащихся необходимо </a:t>
            </a:r>
            <a:r>
              <a:rPr lang="ru-RU" dirty="0" smtClean="0">
                <a:ea typeface="Times New Roman" panose="02020603050405020304" pitchFamily="18" charset="0"/>
              </a:rPr>
              <a:t>специально организовать?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0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2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83432" y="1036828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При планировании </a:t>
            </a:r>
            <a:r>
              <a:rPr lang="ru-RU" sz="3200" b="1" dirty="0" smtClean="0">
                <a:solidFill>
                  <a:srgbClr val="AF2121"/>
                </a:solidFill>
              </a:rPr>
              <a:t>урока </a:t>
            </a:r>
            <a:r>
              <a:rPr lang="ru-RU" sz="3200" b="1" dirty="0">
                <a:solidFill>
                  <a:srgbClr val="AF2121"/>
                </a:solidFill>
              </a:rPr>
              <a:t>педагогу необходимо </a:t>
            </a:r>
            <a:r>
              <a:rPr lang="ru-RU" sz="3200" b="1" dirty="0" smtClean="0">
                <a:solidFill>
                  <a:srgbClr val="AF2121"/>
                </a:solidFill>
              </a:rPr>
              <a:t>определить: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375" y="3022325"/>
            <a:ext cx="52480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наиболее </a:t>
            </a:r>
            <a:r>
              <a:rPr lang="ru-RU" sz="2000" dirty="0"/>
              <a:t>эффективные методы обучения, способствующие развитию </a:t>
            </a:r>
            <a:r>
              <a:rPr lang="ru-RU" sz="2000" dirty="0" smtClean="0"/>
              <a:t>УУД;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учебные </a:t>
            </a:r>
            <a:r>
              <a:rPr lang="ru-RU" sz="2000" dirty="0"/>
              <a:t>задачи, способствующие формированию и диагностике </a:t>
            </a:r>
            <a:r>
              <a:rPr lang="ru-RU" sz="2000" dirty="0" smtClean="0"/>
              <a:t>УУД </a:t>
            </a:r>
            <a:r>
              <a:rPr lang="ru-RU" sz="2000" dirty="0"/>
              <a:t>при </a:t>
            </a:r>
            <a:r>
              <a:rPr lang="ru-RU" sz="2000" dirty="0" smtClean="0"/>
              <a:t>освоении </a:t>
            </a:r>
            <a:r>
              <a:rPr lang="ru-RU" sz="2000" dirty="0"/>
              <a:t>предметного </a:t>
            </a:r>
            <a:r>
              <a:rPr lang="ru-RU" sz="2000" dirty="0" smtClean="0"/>
              <a:t>содержания;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критерии </a:t>
            </a:r>
            <a:r>
              <a:rPr lang="ru-RU" sz="2000" dirty="0"/>
              <a:t>и показатели оценивания </a:t>
            </a:r>
            <a:r>
              <a:rPr lang="ru-RU" sz="2000" dirty="0" smtClean="0"/>
              <a:t>УУД. </a:t>
            </a:r>
            <a:endParaRPr lang="ru-RU" sz="2000" dirty="0">
              <a:effectLst/>
            </a:endParaRPr>
          </a:p>
        </p:txBody>
      </p:sp>
      <p:grpSp>
        <p:nvGrpSpPr>
          <p:cNvPr id="5" name="Группа 4"/>
          <p:cNvGrpSpPr/>
          <p:nvPr/>
        </p:nvGrpSpPr>
        <p:grpSpPr>
          <a:xfrm flipH="1">
            <a:off x="7176120" y="1772816"/>
            <a:ext cx="5193955" cy="3789033"/>
            <a:chOff x="2733315" y="464580"/>
            <a:chExt cx="5141256" cy="4047016"/>
          </a:xfrm>
        </p:grpSpPr>
        <p:pic>
          <p:nvPicPr>
            <p:cNvPr id="6" name="Picture 12" descr="Картинки по запросу стул рисунок 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281"/>
            <a:stretch/>
          </p:blipFill>
          <p:spPr bwMode="auto">
            <a:xfrm>
              <a:off x="2733315" y="1599967"/>
              <a:ext cx="3967671" cy="262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Картинки по запросу учитель и дети рисунок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767" y="464580"/>
              <a:ext cx="2463870" cy="3782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 The teacher at the tabl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1" b="51987"/>
            <a:stretch/>
          </p:blipFill>
          <p:spPr bwMode="auto">
            <a:xfrm>
              <a:off x="3386351" y="2911203"/>
              <a:ext cx="4488220" cy="1600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4" descr="Картинки по запросу ноутбук торец 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9927" y="2212723"/>
              <a:ext cx="2257947" cy="1657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 descr="Картинки по запросу ручка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195" y="3137157"/>
              <a:ext cx="1264913" cy="574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76" y="2926579"/>
              <a:ext cx="1555614" cy="1338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2" descr="Картинки по запросу подставка с карандашами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0656" y="2322633"/>
              <a:ext cx="597374" cy="1437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22" y="692696"/>
            <a:ext cx="2232248" cy="321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Картинки по запросу доска vec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746816" y="1700808"/>
            <a:ext cx="3749784" cy="266718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 flipH="1">
            <a:off x="8836208" y="2704183"/>
            <a:ext cx="2208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УРОК</a:t>
            </a:r>
          </a:p>
        </p:txBody>
      </p:sp>
      <p:pic>
        <p:nvPicPr>
          <p:cNvPr id="25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3" y="2450248"/>
            <a:ext cx="2502618" cy="39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трелка вправо 25"/>
          <p:cNvSpPr/>
          <p:nvPr/>
        </p:nvSpPr>
        <p:spPr>
          <a:xfrm flipH="1">
            <a:off x="5418969" y="2411007"/>
            <a:ext cx="2620775" cy="1234440"/>
          </a:xfrm>
          <a:prstGeom prst="homePlate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СУБЪЕКТ ОБРАЗОВАТЕЛЬНОЙ ДЕЯТЕЛЬНОСТИ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8" name="Стрелка вправо 25"/>
          <p:cNvSpPr/>
          <p:nvPr/>
        </p:nvSpPr>
        <p:spPr>
          <a:xfrm flipH="1">
            <a:off x="3935760" y="4619610"/>
            <a:ext cx="4704183" cy="833725"/>
          </a:xfrm>
          <a:prstGeom prst="homePlate">
            <a:avLst/>
          </a:prstGeom>
          <a:gradFill flip="none" rotWithShape="1">
            <a:gsLst>
              <a:gs pos="36250">
                <a:srgbClr val="A7DEFF"/>
              </a:gs>
              <a:gs pos="1800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ОРГАНИЗАТОР КОММУНИКАЦИИ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8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83433" y="1036828"/>
            <a:ext cx="4464496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AF2121"/>
                </a:solidFill>
              </a:rPr>
              <a:t>Технологическая карта </a:t>
            </a:r>
            <a:r>
              <a:rPr lang="ru-RU" sz="3200" b="1" dirty="0" smtClean="0">
                <a:solidFill>
                  <a:srgbClr val="AF2121"/>
                </a:solidFill>
              </a:rPr>
              <a:t>урока</a:t>
            </a:r>
            <a:endParaRPr lang="ru-RU" sz="2400" dirty="0">
              <a:solidFill>
                <a:srgbClr val="AF212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19738" y="878230"/>
            <a:ext cx="61928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Технологическая </a:t>
            </a:r>
            <a:r>
              <a:rPr lang="ru-RU" sz="2000" b="1" dirty="0"/>
              <a:t>карта урока</a:t>
            </a:r>
            <a:r>
              <a:rPr lang="ru-RU" sz="2000" dirty="0"/>
              <a:t> – </a:t>
            </a:r>
            <a:r>
              <a:rPr lang="ru-RU" sz="2000" dirty="0" smtClean="0"/>
              <a:t> </a:t>
            </a:r>
            <a:r>
              <a:rPr lang="ru-RU" sz="2000" dirty="0"/>
              <a:t>вид методической продукции, обеспечивающий эффективное и качественное преподавание учебных предметов и возможность достижения планируемых результатов освоения </a:t>
            </a:r>
            <a:r>
              <a:rPr lang="ru-RU" sz="2000" dirty="0" smtClean="0"/>
              <a:t>образовательных </a:t>
            </a:r>
            <a:r>
              <a:rPr lang="ru-RU" sz="2000" dirty="0"/>
              <a:t>программ в соответствии с ФГОС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47929" y="2851189"/>
            <a:ext cx="62785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Технологическая </a:t>
            </a:r>
            <a:r>
              <a:rPr lang="ru-RU" sz="2000" b="1" dirty="0"/>
              <a:t>карта урока</a:t>
            </a:r>
            <a:r>
              <a:rPr lang="ru-RU" sz="2000" dirty="0"/>
              <a:t> – современная форма планирования педагогического взаимодействия учителя и обучающихся, предназначенная для проектирования учебного процесса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b="1" dirty="0"/>
              <a:t>Технологическая карта</a:t>
            </a:r>
            <a:r>
              <a:rPr lang="ru-RU" sz="2000" dirty="0"/>
              <a:t> в дидактическом контексте – современная форма проектирования педагогического взаимодействия учителя и учащихся, в которой представлено описание процесса деятельности от цели до результата.</a:t>
            </a:r>
          </a:p>
          <a:p>
            <a:endParaRPr lang="ru-RU" sz="2000" dirty="0">
              <a:effectLst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573373" y="2924944"/>
            <a:ext cx="3226484" cy="3456384"/>
            <a:chOff x="1573373" y="2833593"/>
            <a:chExt cx="3226484" cy="3547735"/>
          </a:xfrm>
        </p:grpSpPr>
        <p:pic>
          <p:nvPicPr>
            <p:cNvPr id="18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>
              <a:off x="1573373" y="2833593"/>
              <a:ext cx="2794435" cy="3547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9" t="25344" r="15643" b="3859"/>
            <a:stretch/>
          </p:blipFill>
          <p:spPr bwMode="auto">
            <a:xfrm>
              <a:off x="2999656" y="4633794"/>
              <a:ext cx="1798072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2927648" y="4590241"/>
              <a:ext cx="187220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b="1" dirty="0" smtClean="0">
                  <a:ln w="0"/>
                  <a:latin typeface="Bookman Old Style" panose="02050604050505020204" pitchFamily="18" charset="0"/>
                </a:rPr>
                <a:t>Технологическая карта</a:t>
              </a:r>
              <a:endParaRPr lang="ru-RU" sz="1400" b="1" cap="none" spc="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1026" name="Picture 2" descr="Картинки по запросу технологическая карта урока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710" y="5113461"/>
              <a:ext cx="1528609" cy="912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39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3478</TotalTime>
  <Words>1274</Words>
  <Application>Microsoft Office PowerPoint</Application>
  <PresentationFormat>Широкоэкранный</PresentationFormat>
  <Paragraphs>222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Bookman Old Style</vt:lpstr>
      <vt:lpstr>Calibri</vt:lpstr>
      <vt:lpstr>Garamond</vt:lpstr>
      <vt:lpstr>Times New Roman</vt:lpstr>
      <vt:lpstr>Wingdings</vt:lpstr>
      <vt:lpstr>Натуральные материалы</vt:lpstr>
      <vt:lpstr>Технологическая карта как современная  форма проектирования урока, соответствующая требованиям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– главная составная часть процесса обучения.  Педагогу необходимо превратить урок в  своеобразное произведение со своим замыслом, завязкой и развязкой.</vt:lpstr>
      <vt:lpstr>Презентация PowerPoint</vt:lpstr>
      <vt:lpstr>Презентация PowerPoint</vt:lpstr>
      <vt:lpstr>Презентация PowerPoint</vt:lpstr>
      <vt:lpstr>Презентация PowerPoint</vt:lpstr>
      <vt:lpstr>Вариант 1.</vt:lpstr>
      <vt:lpstr>Вариант 2.</vt:lpstr>
      <vt:lpstr>Вариант 3.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Технологическая карта позволяет увидеть учебный материал целостно и системно, проектировать образовательный процесс по освоению темы, гибко использовать эффективные приёмы и формы работы с детьми на уроке, согласовывать действия учителя и учащихся, организовывать самостоятельную деятельность школьников в процессе обучения, осуществлять интегративный контроль результатов учебной деятельности.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качеством образования в условиях реализации ФГОС: инновационные системы оценки качества знаний учащихся</dc:title>
  <dc:creator>sanchos</dc:creator>
  <cp:lastModifiedBy>RePack by Diakov</cp:lastModifiedBy>
  <cp:revision>349</cp:revision>
  <dcterms:created xsi:type="dcterms:W3CDTF">2017-03-01T16:20:25Z</dcterms:created>
  <dcterms:modified xsi:type="dcterms:W3CDTF">2017-04-05T19:47:55Z</dcterms:modified>
</cp:coreProperties>
</file>